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39"/>
  </p:notesMasterIdLst>
  <p:sldIdLst>
    <p:sldId id="256" r:id="rId2"/>
    <p:sldId id="257" r:id="rId3"/>
    <p:sldId id="383" r:id="rId4"/>
    <p:sldId id="259" r:id="rId5"/>
    <p:sldId id="384" r:id="rId6"/>
    <p:sldId id="407" r:id="rId7"/>
    <p:sldId id="263" r:id="rId8"/>
    <p:sldId id="264" r:id="rId9"/>
    <p:sldId id="408" r:id="rId10"/>
    <p:sldId id="313" r:id="rId11"/>
    <p:sldId id="385" r:id="rId12"/>
    <p:sldId id="389" r:id="rId13"/>
    <p:sldId id="388" r:id="rId14"/>
    <p:sldId id="266" r:id="rId15"/>
    <p:sldId id="403" r:id="rId16"/>
    <p:sldId id="402" r:id="rId17"/>
    <p:sldId id="404" r:id="rId18"/>
    <p:sldId id="405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7" r:id="rId29"/>
    <p:sldId id="278" r:id="rId30"/>
    <p:sldId id="397" r:id="rId31"/>
    <p:sldId id="281" r:id="rId32"/>
    <p:sldId id="282" r:id="rId33"/>
    <p:sldId id="409" r:id="rId34"/>
    <p:sldId id="410" r:id="rId35"/>
    <p:sldId id="300" r:id="rId36"/>
    <p:sldId id="406" r:id="rId37"/>
    <p:sldId id="302" r:id="rId38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40"/>
      <p:bold r:id="rId41"/>
      <p:italic r:id="rId42"/>
      <p:boldItalic r:id="rId43"/>
    </p:embeddedFont>
    <p:embeddedFont>
      <p:font typeface="Lucida Sans" panose="020B0602030504020204" pitchFamily="34" charset="77"/>
      <p:regular r:id="rId44"/>
      <p:bold r:id="rId45"/>
      <p:italic r:id="rId46"/>
      <p:boldItalic r:id="rId47"/>
    </p:embeddedFont>
    <p:embeddedFont>
      <p:font typeface="Roboto" panose="02000000000000000000" pitchFamily="2" charset="0"/>
      <p:regular r:id="rId48"/>
      <p:bold r:id="rId49"/>
      <p:italic r:id="rId50"/>
      <p:boldItalic r:id="rId51"/>
    </p:embeddedFont>
    <p:embeddedFont>
      <p:font typeface="SimSun" panose="02010600030101010101" pitchFamily="2" charset="-122"/>
      <p:regular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1002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36"/>
    <p:restoredTop sz="94719"/>
  </p:normalViewPr>
  <p:slideViewPr>
    <p:cSldViewPr snapToGrid="0">
      <p:cViewPr varScale="1">
        <p:scale>
          <a:sx n="196" d="100"/>
          <a:sy n="196" d="100"/>
        </p:scale>
        <p:origin x="672" y="176"/>
      </p:cViewPr>
      <p:guideLst>
        <p:guide pos="5533"/>
        <p:guide pos="1002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2baa635cc9_0_50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g22baa635cc9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eaee39f1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eaee39f1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66380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eaee39f1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eaee39f1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288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48909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9427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31850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2a331324f2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g22a331324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f305d12f47_1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f305d12f47_1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2baa635cc9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2baa635cc9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Давайте поближе познакомимся с ОТУС.</a:t>
            </a:r>
            <a:endParaRPr sz="14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ОТУС задумывался как компания, которая позволяет обучаться у опытных специалистов высокого уровня в различных областях IT, каждого из которых мы обучаем, как эффективно преподавать.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Мы сторонники обучения у практиков, а не теоретиков, поэтому все наши преподаватели являются действующими специалистами, что позволяет им постоянно быть в курсе лучших решений и оперативно дополнять программу необходимыми изменениями.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Изначально мы создавали курсы для повышения квалификации действующих специалистов в области IT, но стали получать множество запросов на обучение с нуля, поэтому сейчас мы даем возможность любому замотивированному человеку освоить специальность в области IT.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f305d12f47_1_9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</a:rPr>
              <a:t>В связи с тем, что OTUS имеет образовательную лицензию, поэтому наши курсы являются программами повышения квалификации и профессиональной переподготовки.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Программы курсов в OTUS разрабатываются на основе того, что требуется на данный момент на кадровом рынке в топовые компании. </a:t>
            </a:r>
            <a:endParaRPr/>
          </a:p>
        </p:txBody>
      </p:sp>
      <p:sp>
        <p:nvSpPr>
          <p:cNvPr id="339" name="Google Shape;339;gf305d12f47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8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61106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Ваш макет 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4600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7" r:id="rId13"/>
    <p:sldLayoutId id="2147483678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JP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flask.palletsprojects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ww.djangoproject.com/" TargetMode="External"/><Relationship Id="rId4" Type="http://schemas.openxmlformats.org/officeDocument/2006/relationships/hyperlink" Target="http://fastapi.tiangolo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url.se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ww.postman.com/" TargetMode="External"/><Relationship Id="rId4" Type="http://schemas.openxmlformats.org/officeDocument/2006/relationships/hyperlink" Target="http://insomnia.rest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linkedin.com/in/igor-stureiko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fastapi.tiangolo.com/ru/deployment/manually/" TargetMode="External"/><Relationship Id="rId3" Type="http://schemas.openxmlformats.org/officeDocument/2006/relationships/hyperlink" Target="https://habr.com/ru/articles/346306/" TargetMode="External"/><Relationship Id="rId7" Type="http://schemas.openxmlformats.org/officeDocument/2006/relationships/hyperlink" Target="https://habr.com/ru/articles/426957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wagger.io/tools/open-source/" TargetMode="External"/><Relationship Id="rId5" Type="http://schemas.openxmlformats.org/officeDocument/2006/relationships/hyperlink" Target="https://habr.com/ru/articles/488468/" TargetMode="External"/><Relationship Id="rId10" Type="http://schemas.openxmlformats.org/officeDocument/2006/relationships/hyperlink" Target="https://insomnia.rest/" TargetMode="External"/><Relationship Id="rId4" Type="http://schemas.openxmlformats.org/officeDocument/2006/relationships/hyperlink" Target="https://habr.com/ru/articles/729380/" TargetMode="External"/><Relationship Id="rId9" Type="http://schemas.openxmlformats.org/officeDocument/2006/relationships/hyperlink" Target="https://www.postman.com/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/>
              <a:t>otus.ru</a:t>
            </a:r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ML Advanced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400" b="1" dirty="0">
                <a:latin typeface="Roboto"/>
                <a:ea typeface="Roboto"/>
                <a:cs typeface="Roboto"/>
                <a:sym typeface="Roboto"/>
              </a:rPr>
              <a:t>Развертывания моделей машинного обучения - создание </a:t>
            </a:r>
            <a:r>
              <a:rPr lang="en-US" sz="2400" b="1" dirty="0">
                <a:latin typeface="Roboto"/>
                <a:ea typeface="Roboto"/>
                <a:cs typeface="Roboto"/>
                <a:sym typeface="Roboto"/>
              </a:rPr>
              <a:t>API</a:t>
            </a:r>
            <a:endParaRPr lang="en-US" sz="4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7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Напишите, пожалуйста, в чат подходящую цифру</a:t>
            </a:r>
            <a:endParaRPr/>
          </a:p>
        </p:txBody>
      </p:sp>
      <p:sp>
        <p:nvSpPr>
          <p:cNvPr id="376" name="Google Shape;376;p73"/>
          <p:cNvSpPr txBox="1">
            <a:spLocks noGrp="1"/>
          </p:cNvSpPr>
          <p:nvPr>
            <p:ph type="body" idx="4294967295"/>
          </p:nvPr>
        </p:nvSpPr>
        <p:spPr>
          <a:xfrm>
            <a:off x="567875" y="1930253"/>
            <a:ext cx="49998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 b="1">
                <a:solidFill>
                  <a:srgbClr val="FF7700"/>
                </a:solidFill>
              </a:rPr>
              <a:t>1</a:t>
            </a:r>
            <a:r>
              <a:rPr lang="ru" sz="1900" b="1"/>
              <a:t> -</a:t>
            </a:r>
            <a:r>
              <a:rPr lang="ru" sz="1900"/>
              <a:t> если уже учились у нас в компании 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 b="1">
                <a:solidFill>
                  <a:srgbClr val="FF7700"/>
                </a:solidFill>
              </a:rPr>
              <a:t>2</a:t>
            </a:r>
            <a:r>
              <a:rPr lang="ru" sz="1900" b="1"/>
              <a:t> -</a:t>
            </a:r>
            <a:r>
              <a:rPr lang="ru" sz="1900"/>
              <a:t> если НЕ учились, но слышали о нас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 b="1">
                <a:solidFill>
                  <a:srgbClr val="FF7700"/>
                </a:solidFill>
              </a:rPr>
              <a:t>3</a:t>
            </a:r>
            <a:r>
              <a:rPr lang="ru" sz="1900" b="1"/>
              <a:t> -</a:t>
            </a:r>
            <a:r>
              <a:rPr lang="ru" sz="1900"/>
              <a:t> если впервые знакомитесь с OTUS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77" name="Google Shape;377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3650" y="3239988"/>
            <a:ext cx="651601" cy="65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Знакомство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Команда курса</a:t>
            </a:r>
            <a:endParaRPr/>
          </a:p>
        </p:txBody>
      </p:sp>
      <p:sp>
        <p:nvSpPr>
          <p:cNvPr id="222" name="Google Shape;222;p40"/>
          <p:cNvSpPr txBox="1">
            <a:spLocks noGrp="1"/>
          </p:cNvSpPr>
          <p:nvPr>
            <p:ph type="subTitle" idx="4294967295"/>
          </p:nvPr>
        </p:nvSpPr>
        <p:spPr>
          <a:xfrm>
            <a:off x="4108393" y="1576774"/>
            <a:ext cx="1991700" cy="3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rPr lang="ru-RU" sz="1600" b="1" dirty="0">
                <a:solidFill>
                  <a:srgbClr val="FF9900"/>
                </a:solidFill>
              </a:rPr>
              <a:t>Мария Тихонова</a:t>
            </a:r>
            <a:endParaRPr sz="1600" b="1" dirty="0">
              <a:solidFill>
                <a:srgbClr val="FF9900"/>
              </a:solidFill>
            </a:endParaRPr>
          </a:p>
        </p:txBody>
      </p:sp>
      <p:sp>
        <p:nvSpPr>
          <p:cNvPr id="223" name="Google Shape;223;p40"/>
          <p:cNvSpPr txBox="1">
            <a:spLocks noGrp="1"/>
          </p:cNvSpPr>
          <p:nvPr>
            <p:ph type="subTitle" idx="4294967295"/>
          </p:nvPr>
        </p:nvSpPr>
        <p:spPr>
          <a:xfrm>
            <a:off x="4102371" y="2027224"/>
            <a:ext cx="4808426" cy="20713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SzPts val="597"/>
              <a:buNone/>
            </a:pPr>
            <a:r>
              <a:rPr lang="en-US" sz="1200" b="1" dirty="0"/>
              <a:t>Senior Data</a:t>
            </a:r>
            <a:r>
              <a:rPr lang="ru-RU" sz="1200" b="1" dirty="0"/>
              <a:t> </a:t>
            </a:r>
            <a:r>
              <a:rPr lang="en-US" sz="1200" b="1" dirty="0"/>
              <a:t>Scientist </a:t>
            </a:r>
            <a:r>
              <a:rPr lang="en-US" sz="1200" b="1" dirty="0" err="1"/>
              <a:t>SberDevices</a:t>
            </a:r>
            <a:endParaRPr lang="en-US" sz="1200" b="1" dirty="0"/>
          </a:p>
          <a:p>
            <a:pPr marL="0" indent="0">
              <a:lnSpc>
                <a:spcPct val="100000"/>
              </a:lnSpc>
              <a:buSzPts val="597"/>
              <a:buNone/>
            </a:pPr>
            <a:r>
              <a:rPr lang="ru-RU" sz="1200" b="1" dirty="0" err="1"/>
              <a:t>МехМат</a:t>
            </a:r>
            <a:r>
              <a:rPr lang="ru-RU" sz="1200" b="1" dirty="0"/>
              <a:t> МГУ</a:t>
            </a:r>
            <a:r>
              <a:rPr lang="en-US" sz="1200" b="1" dirty="0"/>
              <a:t>, PhD Computer Science</a:t>
            </a:r>
            <a:endParaRPr lang="ru-RU" sz="1200" b="1" dirty="0"/>
          </a:p>
          <a:p>
            <a:pPr marL="0" indent="0">
              <a:lnSpc>
                <a:spcPct val="100000"/>
              </a:lnSpc>
              <a:buSzPts val="597"/>
              <a:buNone/>
            </a:pPr>
            <a:endParaRPr lang="en-US"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7"/>
              <a:buNone/>
            </a:pPr>
            <a:r>
              <a:rPr lang="ru-RU" sz="1200" dirty="0"/>
              <a:t>Занимается обучением больших языковых моделей, а также их оценкой. Участвовала в создании </a:t>
            </a:r>
            <a:r>
              <a:rPr lang="ru-RU" sz="1200" dirty="0" err="1"/>
              <a:t>мультиязычной</a:t>
            </a:r>
            <a:r>
              <a:rPr lang="ru-RU" sz="1200" dirty="0"/>
              <a:t> нейросети </a:t>
            </a:r>
            <a:r>
              <a:rPr lang="en-US" sz="1200" dirty="0" err="1"/>
              <a:t>mGPT</a:t>
            </a:r>
            <a:r>
              <a:rPr lang="en-US" sz="1200" dirty="0"/>
              <a:t> </a:t>
            </a:r>
            <a:r>
              <a:rPr lang="ru-RU" sz="1200" dirty="0"/>
              <a:t>на 61 язык, первого русскоязычного </a:t>
            </a:r>
            <a:r>
              <a:rPr lang="ru-RU" sz="1200" dirty="0" err="1"/>
              <a:t>бенчмарк</a:t>
            </a:r>
            <a:r>
              <a:rPr lang="ru-RU" sz="1200" dirty="0"/>
              <a:t> для русского языка, а также в проекте </a:t>
            </a:r>
            <a:r>
              <a:rPr lang="en-US" sz="1200" dirty="0" err="1"/>
              <a:t>GigaChat</a:t>
            </a:r>
            <a:r>
              <a:rPr lang="en-US" sz="1200" dirty="0"/>
              <a:t>. </a:t>
            </a:r>
            <a:endParaRPr lang="ru-RU"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7"/>
              <a:buNone/>
            </a:pPr>
            <a:endParaRPr lang="ru-RU"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7"/>
              <a:buNone/>
            </a:pPr>
            <a:r>
              <a:rPr lang="ru-RU" sz="1200" dirty="0"/>
              <a:t>Преподает в Высшей Школе Экономики дисциплины по анализу данных, машинному обучению и </a:t>
            </a:r>
            <a:r>
              <a:rPr lang="en-US" sz="1200" dirty="0"/>
              <a:t>data science. </a:t>
            </a:r>
            <a:endParaRPr sz="1200" dirty="0"/>
          </a:p>
        </p:txBody>
      </p:sp>
      <p:sp>
        <p:nvSpPr>
          <p:cNvPr id="224" name="Google Shape;224;p40"/>
          <p:cNvSpPr/>
          <p:nvPr/>
        </p:nvSpPr>
        <p:spPr>
          <a:xfrm>
            <a:off x="614100" y="1195200"/>
            <a:ext cx="520200" cy="3232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" name="Google Shape;225;p40"/>
          <p:cNvPicPr preferRelativeResize="0"/>
          <p:nvPr/>
        </p:nvPicPr>
        <p:blipFill>
          <a:blip r:embed="rId3"/>
          <a:srcRect t="11830" b="11830"/>
          <a:stretch/>
        </p:blipFill>
        <p:spPr>
          <a:xfrm>
            <a:off x="789925" y="1576774"/>
            <a:ext cx="2253984" cy="2210521"/>
          </a:xfrm>
          <a:prstGeom prst="ellipse">
            <a:avLst/>
          </a:prstGeom>
          <a:noFill/>
          <a:ln>
            <a:noFill/>
          </a:ln>
        </p:spPr>
      </p:pic>
      <p:sp>
        <p:nvSpPr>
          <p:cNvPr id="7" name="Google Shape;222;p40">
            <a:extLst>
              <a:ext uri="{FF2B5EF4-FFF2-40B4-BE49-F238E27FC236}">
                <a16:creationId xmlns:a16="http://schemas.microsoft.com/office/drawing/2014/main" id="{E575E226-45E6-AE48-8B19-560BA1F78F51}"/>
              </a:ext>
            </a:extLst>
          </p:cNvPr>
          <p:cNvSpPr txBox="1">
            <a:spLocks/>
          </p:cNvSpPr>
          <p:nvPr/>
        </p:nvSpPr>
        <p:spPr>
          <a:xfrm>
            <a:off x="4102370" y="1195200"/>
            <a:ext cx="2850751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600" b="1" dirty="0">
                <a:solidFill>
                  <a:schemeClr val="tx1"/>
                </a:solidFill>
              </a:rPr>
              <a:t>Руководитель курса</a:t>
            </a:r>
          </a:p>
        </p:txBody>
      </p:sp>
    </p:spTree>
    <p:extLst>
      <p:ext uri="{BB962C8B-B14F-4D97-AF65-F5344CB8AC3E}">
        <p14:creationId xmlns:p14="http://schemas.microsoft.com/office/powerpoint/2010/main" val="1733881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Команда курса</a:t>
            </a:r>
            <a:endParaRPr/>
          </a:p>
        </p:txBody>
      </p:sp>
      <p:sp>
        <p:nvSpPr>
          <p:cNvPr id="222" name="Google Shape;222;p40"/>
          <p:cNvSpPr txBox="1">
            <a:spLocks noGrp="1"/>
          </p:cNvSpPr>
          <p:nvPr>
            <p:ph type="subTitle" idx="4294967295"/>
          </p:nvPr>
        </p:nvSpPr>
        <p:spPr>
          <a:xfrm>
            <a:off x="1708975" y="1377655"/>
            <a:ext cx="1991700" cy="6229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rPr lang="ru" sz="1517" b="1" dirty="0">
                <a:solidFill>
                  <a:srgbClr val="FF9900"/>
                </a:solidFill>
              </a:rPr>
              <a:t>Андрей Канашов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rPr lang="en-US" sz="1000" dirty="0">
                <a:solidFill>
                  <a:schemeClr val="tx1"/>
                </a:solidFill>
              </a:rPr>
              <a:t>Senior Data Scientist</a:t>
            </a:r>
            <a:endParaRPr sz="1000" dirty="0">
              <a:solidFill>
                <a:schemeClr val="tx1"/>
              </a:solidFill>
            </a:endParaRPr>
          </a:p>
        </p:txBody>
      </p:sp>
      <p:sp>
        <p:nvSpPr>
          <p:cNvPr id="224" name="Google Shape;224;p40"/>
          <p:cNvSpPr/>
          <p:nvPr/>
        </p:nvSpPr>
        <p:spPr>
          <a:xfrm>
            <a:off x="614100" y="1195200"/>
            <a:ext cx="520200" cy="36175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" name="Google Shape;225;p40"/>
          <p:cNvPicPr preferRelativeResize="0"/>
          <p:nvPr/>
        </p:nvPicPr>
        <p:blipFill>
          <a:blip r:embed="rId3"/>
          <a:srcRect t="12897" b="12897"/>
          <a:stretch/>
        </p:blipFill>
        <p:spPr>
          <a:xfrm>
            <a:off x="789920" y="1279645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" name="Google Shape;225;p40">
            <a:extLst>
              <a:ext uri="{FF2B5EF4-FFF2-40B4-BE49-F238E27FC236}">
                <a16:creationId xmlns:a16="http://schemas.microsoft.com/office/drawing/2014/main" id="{C18948FA-AA9F-A34D-979C-C7E1397B69E5}"/>
              </a:ext>
            </a:extLst>
          </p:cNvPr>
          <p:cNvPicPr preferRelativeResize="0"/>
          <p:nvPr/>
        </p:nvPicPr>
        <p:blipFill>
          <a:blip r:embed="rId4"/>
          <a:srcRect t="15240" b="15240"/>
          <a:stretch/>
        </p:blipFill>
        <p:spPr>
          <a:xfrm>
            <a:off x="789920" y="2150641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" name="Google Shape;225;p40">
            <a:extLst>
              <a:ext uri="{FF2B5EF4-FFF2-40B4-BE49-F238E27FC236}">
                <a16:creationId xmlns:a16="http://schemas.microsoft.com/office/drawing/2014/main" id="{401B034C-4DD5-3A42-B042-0F0E1FD288C3}"/>
              </a:ext>
            </a:extLst>
          </p:cNvPr>
          <p:cNvPicPr preferRelativeResize="0"/>
          <p:nvPr/>
        </p:nvPicPr>
        <p:blipFill>
          <a:blip r:embed="rId5"/>
          <a:srcRect t="11306" b="11306"/>
          <a:stretch/>
        </p:blipFill>
        <p:spPr>
          <a:xfrm>
            <a:off x="789920" y="3021637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" name="Google Shape;225;p40">
            <a:extLst>
              <a:ext uri="{FF2B5EF4-FFF2-40B4-BE49-F238E27FC236}">
                <a16:creationId xmlns:a16="http://schemas.microsoft.com/office/drawing/2014/main" id="{6EF89EA8-22F9-5748-A259-8EC70A56A3CB}"/>
              </a:ext>
            </a:extLst>
          </p:cNvPr>
          <p:cNvPicPr preferRelativeResize="0"/>
          <p:nvPr/>
        </p:nvPicPr>
        <p:blipFill>
          <a:blip r:embed="rId6"/>
          <a:srcRect t="10689" b="10689"/>
          <a:stretch/>
        </p:blipFill>
        <p:spPr>
          <a:xfrm>
            <a:off x="789920" y="3894442"/>
            <a:ext cx="830100" cy="819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" name="Google Shape;222;p40">
            <a:extLst>
              <a:ext uri="{FF2B5EF4-FFF2-40B4-BE49-F238E27FC236}">
                <a16:creationId xmlns:a16="http://schemas.microsoft.com/office/drawing/2014/main" id="{0445F228-9D2B-3744-9505-97096EC8A520}"/>
              </a:ext>
            </a:extLst>
          </p:cNvPr>
          <p:cNvSpPr txBox="1">
            <a:spLocks/>
          </p:cNvSpPr>
          <p:nvPr/>
        </p:nvSpPr>
        <p:spPr>
          <a:xfrm>
            <a:off x="1708975" y="2248651"/>
            <a:ext cx="1991700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 err="1">
                <a:solidFill>
                  <a:srgbClr val="FF9900"/>
                </a:solidFill>
              </a:rPr>
              <a:t>Раиль</a:t>
            </a:r>
            <a:r>
              <a:rPr lang="ru-RU" sz="1517" b="1" dirty="0">
                <a:solidFill>
                  <a:srgbClr val="FF9900"/>
                </a:solidFill>
              </a:rPr>
              <a:t> Сулейманов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en-US" sz="1000" dirty="0">
                <a:solidFill>
                  <a:schemeClr val="tx1"/>
                </a:solidFill>
              </a:rPr>
              <a:t>ML Engineer</a:t>
            </a:r>
          </a:p>
        </p:txBody>
      </p:sp>
      <p:sp>
        <p:nvSpPr>
          <p:cNvPr id="17" name="Google Shape;222;p40">
            <a:extLst>
              <a:ext uri="{FF2B5EF4-FFF2-40B4-BE49-F238E27FC236}">
                <a16:creationId xmlns:a16="http://schemas.microsoft.com/office/drawing/2014/main" id="{7D39B9E1-749C-A44D-8756-AE2FE1059967}"/>
              </a:ext>
            </a:extLst>
          </p:cNvPr>
          <p:cNvSpPr txBox="1">
            <a:spLocks/>
          </p:cNvSpPr>
          <p:nvPr/>
        </p:nvSpPr>
        <p:spPr>
          <a:xfrm>
            <a:off x="1708974" y="3123707"/>
            <a:ext cx="2083637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Виталий Сидоренко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en-US" sz="1000" dirty="0">
                <a:solidFill>
                  <a:schemeClr val="tx1"/>
                </a:solidFill>
              </a:rPr>
              <a:t>Senior Data Scientist</a:t>
            </a:r>
          </a:p>
        </p:txBody>
      </p:sp>
      <p:sp>
        <p:nvSpPr>
          <p:cNvPr id="18" name="Google Shape;222;p40">
            <a:extLst>
              <a:ext uri="{FF2B5EF4-FFF2-40B4-BE49-F238E27FC236}">
                <a16:creationId xmlns:a16="http://schemas.microsoft.com/office/drawing/2014/main" id="{5E38E83A-2787-5041-81F3-6A9D17FCAD22}"/>
              </a:ext>
            </a:extLst>
          </p:cNvPr>
          <p:cNvSpPr txBox="1">
            <a:spLocks/>
          </p:cNvSpPr>
          <p:nvPr/>
        </p:nvSpPr>
        <p:spPr>
          <a:xfrm>
            <a:off x="1708975" y="3992452"/>
            <a:ext cx="2259910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Алексей Кисляков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000" dirty="0">
                <a:solidFill>
                  <a:schemeClr val="tx1"/>
                </a:solidFill>
              </a:rPr>
              <a:t>к.э.н., к.т.н. преподаватель/исследователь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endParaRPr lang="ru-RU" sz="1000" dirty="0">
              <a:solidFill>
                <a:schemeClr val="tx1"/>
              </a:solidFill>
            </a:endParaRPr>
          </a:p>
        </p:txBody>
      </p:sp>
      <p:sp>
        <p:nvSpPr>
          <p:cNvPr id="19" name="Google Shape;222;p40">
            <a:extLst>
              <a:ext uri="{FF2B5EF4-FFF2-40B4-BE49-F238E27FC236}">
                <a16:creationId xmlns:a16="http://schemas.microsoft.com/office/drawing/2014/main" id="{974809FF-7808-8A4F-AD58-B2F44123551C}"/>
              </a:ext>
            </a:extLst>
          </p:cNvPr>
          <p:cNvSpPr txBox="1">
            <a:spLocks/>
          </p:cNvSpPr>
          <p:nvPr/>
        </p:nvSpPr>
        <p:spPr>
          <a:xfrm>
            <a:off x="5201700" y="1426624"/>
            <a:ext cx="2083637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Дмитрий </a:t>
            </a:r>
            <a:r>
              <a:rPr lang="ru-RU" sz="1517" b="1" dirty="0" err="1">
                <a:solidFill>
                  <a:srgbClr val="FF9900"/>
                </a:solidFill>
              </a:rPr>
              <a:t>Гайнуллин</a:t>
            </a:r>
            <a:endParaRPr lang="ru-RU" sz="1517" b="1" dirty="0">
              <a:solidFill>
                <a:srgbClr val="FF9900"/>
              </a:solidFill>
            </a:endParaRP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en-US" sz="1000" dirty="0">
                <a:solidFill>
                  <a:schemeClr val="tx1"/>
                </a:solidFill>
              </a:rPr>
              <a:t>ML Engineer</a:t>
            </a:r>
          </a:p>
        </p:txBody>
      </p:sp>
      <p:sp>
        <p:nvSpPr>
          <p:cNvPr id="20" name="Google Shape;224;p40">
            <a:extLst>
              <a:ext uri="{FF2B5EF4-FFF2-40B4-BE49-F238E27FC236}">
                <a16:creationId xmlns:a16="http://schemas.microsoft.com/office/drawing/2014/main" id="{9C3D8589-53EF-4845-8266-7436B042D915}"/>
              </a:ext>
            </a:extLst>
          </p:cNvPr>
          <p:cNvSpPr/>
          <p:nvPr/>
        </p:nvSpPr>
        <p:spPr>
          <a:xfrm>
            <a:off x="7885691" y="1160853"/>
            <a:ext cx="520200" cy="36175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25;p40">
            <a:extLst>
              <a:ext uri="{FF2B5EF4-FFF2-40B4-BE49-F238E27FC236}">
                <a16:creationId xmlns:a16="http://schemas.microsoft.com/office/drawing/2014/main" id="{FA2761CE-DF28-0C43-A3F4-71C2EE7C4962}"/>
              </a:ext>
            </a:extLst>
          </p:cNvPr>
          <p:cNvPicPr preferRelativeResize="0"/>
          <p:nvPr/>
        </p:nvPicPr>
        <p:blipFill>
          <a:blip r:embed="rId7"/>
          <a:srcRect t="7452" b="7452"/>
          <a:stretch/>
        </p:blipFill>
        <p:spPr>
          <a:xfrm>
            <a:off x="7466227" y="1245298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2" name="Google Shape;225;p40">
            <a:extLst>
              <a:ext uri="{FF2B5EF4-FFF2-40B4-BE49-F238E27FC236}">
                <a16:creationId xmlns:a16="http://schemas.microsoft.com/office/drawing/2014/main" id="{9DF24FA0-9B4C-5E48-A3C0-049DEFEC1931}"/>
              </a:ext>
            </a:extLst>
          </p:cNvPr>
          <p:cNvPicPr preferRelativeResize="0"/>
          <p:nvPr/>
        </p:nvPicPr>
        <p:blipFill>
          <a:blip r:embed="rId8"/>
          <a:srcRect t="19168" b="19168"/>
          <a:stretch/>
        </p:blipFill>
        <p:spPr>
          <a:xfrm>
            <a:off x="7466227" y="2116294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" name="Google Shape;225;p40">
            <a:extLst>
              <a:ext uri="{FF2B5EF4-FFF2-40B4-BE49-F238E27FC236}">
                <a16:creationId xmlns:a16="http://schemas.microsoft.com/office/drawing/2014/main" id="{1C0F122C-D206-FD4C-A64D-2A9D3CCEEB9C}"/>
              </a:ext>
            </a:extLst>
          </p:cNvPr>
          <p:cNvPicPr preferRelativeResize="0"/>
          <p:nvPr/>
        </p:nvPicPr>
        <p:blipFill>
          <a:blip r:embed="rId9"/>
          <a:srcRect t="15853" b="15853"/>
          <a:stretch/>
        </p:blipFill>
        <p:spPr>
          <a:xfrm>
            <a:off x="7466227" y="2987290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" name="Google Shape;225;p40">
            <a:extLst>
              <a:ext uri="{FF2B5EF4-FFF2-40B4-BE49-F238E27FC236}">
                <a16:creationId xmlns:a16="http://schemas.microsoft.com/office/drawing/2014/main" id="{9ACFEDD3-C2C5-2E43-B960-BE4DDAC3509D}"/>
              </a:ext>
            </a:extLst>
          </p:cNvPr>
          <p:cNvPicPr preferRelativeResize="0"/>
          <p:nvPr/>
        </p:nvPicPr>
        <p:blipFill>
          <a:blip r:embed="rId10"/>
          <a:srcRect l="963" r="963"/>
          <a:stretch/>
        </p:blipFill>
        <p:spPr>
          <a:xfrm>
            <a:off x="7466227" y="3860095"/>
            <a:ext cx="830100" cy="819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" name="Google Shape;222;p40">
            <a:extLst>
              <a:ext uri="{FF2B5EF4-FFF2-40B4-BE49-F238E27FC236}">
                <a16:creationId xmlns:a16="http://schemas.microsoft.com/office/drawing/2014/main" id="{859CA201-40D4-3143-85D9-C80355AB324D}"/>
              </a:ext>
            </a:extLst>
          </p:cNvPr>
          <p:cNvSpPr txBox="1">
            <a:spLocks/>
          </p:cNvSpPr>
          <p:nvPr/>
        </p:nvSpPr>
        <p:spPr>
          <a:xfrm>
            <a:off x="5201700" y="2297620"/>
            <a:ext cx="1991700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Максим Бекетов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000" dirty="0">
                <a:solidFill>
                  <a:schemeClr val="tx1"/>
                </a:solidFill>
              </a:rPr>
              <a:t>аспирант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6" name="Google Shape;222;p40">
            <a:extLst>
              <a:ext uri="{FF2B5EF4-FFF2-40B4-BE49-F238E27FC236}">
                <a16:creationId xmlns:a16="http://schemas.microsoft.com/office/drawing/2014/main" id="{6FEB9B0C-599D-6348-817F-440794CF89E4}"/>
              </a:ext>
            </a:extLst>
          </p:cNvPr>
          <p:cNvSpPr txBox="1">
            <a:spLocks/>
          </p:cNvSpPr>
          <p:nvPr/>
        </p:nvSpPr>
        <p:spPr>
          <a:xfrm>
            <a:off x="5201700" y="3172676"/>
            <a:ext cx="2083637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Вероника Иванова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en-US" sz="1000" dirty="0">
                <a:solidFill>
                  <a:schemeClr val="tx1"/>
                </a:solidFill>
              </a:rPr>
              <a:t>Data Scientist</a:t>
            </a:r>
          </a:p>
        </p:txBody>
      </p:sp>
      <p:sp>
        <p:nvSpPr>
          <p:cNvPr id="27" name="Google Shape;222;p40">
            <a:extLst>
              <a:ext uri="{FF2B5EF4-FFF2-40B4-BE49-F238E27FC236}">
                <a16:creationId xmlns:a16="http://schemas.microsoft.com/office/drawing/2014/main" id="{6C274C22-D92B-534C-B217-44DCDAD42111}"/>
              </a:ext>
            </a:extLst>
          </p:cNvPr>
          <p:cNvSpPr txBox="1">
            <a:spLocks/>
          </p:cNvSpPr>
          <p:nvPr/>
        </p:nvSpPr>
        <p:spPr>
          <a:xfrm>
            <a:off x="5201700" y="3992452"/>
            <a:ext cx="1991700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Александр </a:t>
            </a:r>
            <a:br>
              <a:rPr lang="ru-RU" sz="1517" b="1" dirty="0">
                <a:solidFill>
                  <a:srgbClr val="FF9900"/>
                </a:solidFill>
              </a:rPr>
            </a:br>
            <a:r>
              <a:rPr lang="ru-RU" sz="1517" b="1" dirty="0">
                <a:solidFill>
                  <a:srgbClr val="FF9900"/>
                </a:solidFill>
              </a:rPr>
              <a:t>Брут-</a:t>
            </a:r>
            <a:r>
              <a:rPr lang="ru-RU" sz="1517" b="1" dirty="0" err="1">
                <a:solidFill>
                  <a:srgbClr val="FF9900"/>
                </a:solidFill>
              </a:rPr>
              <a:t>Бруляко</a:t>
            </a:r>
            <a:endParaRPr lang="ru-RU" sz="1517" b="1" dirty="0">
              <a:solidFill>
                <a:srgbClr val="FF9900"/>
              </a:solidFill>
            </a:endParaRP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000" dirty="0">
                <a:solidFill>
                  <a:schemeClr val="tx1"/>
                </a:solidFill>
              </a:rPr>
              <a:t>к.э.н. инженер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781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-US" sz="5400" b="1" dirty="0">
                <a:latin typeface="Roboto"/>
                <a:ea typeface="Roboto"/>
                <a:cs typeface="Roboto"/>
                <a:sym typeface="Roboto"/>
              </a:rPr>
              <a:t>REST API</a:t>
            </a:r>
            <a:endParaRPr lang="en-US" sz="49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7E2076-A536-1D4B-9A55-A34941F43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зачем вообще нам это нужно?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084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8678D4-52E7-4846-AB02-5D2B7E76C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как услуга (</a:t>
            </a:r>
            <a:r>
              <a:rPr lang="en-US" dirty="0"/>
              <a:t>Model-as-a-Service)</a:t>
            </a:r>
          </a:p>
        </p:txBody>
      </p:sp>
      <p:pic>
        <p:nvPicPr>
          <p:cNvPr id="5" name="Google Shape;253;p39">
            <a:extLst>
              <a:ext uri="{FF2B5EF4-FFF2-40B4-BE49-F238E27FC236}">
                <a16:creationId xmlns:a16="http://schemas.microsoft.com/office/drawing/2014/main" id="{524ECFCF-8CA8-1E44-A86A-56323803AA7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8121" y="1923752"/>
            <a:ext cx="8627757" cy="12959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398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8678D4-52E7-4846-AB02-5D2B7E76C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как услуга (</a:t>
            </a:r>
            <a:r>
              <a:rPr lang="en-US" dirty="0"/>
              <a:t>Model-as-a-Service)</a:t>
            </a:r>
          </a:p>
        </p:txBody>
      </p:sp>
      <p:pic>
        <p:nvPicPr>
          <p:cNvPr id="5" name="Google Shape;253;p39">
            <a:extLst>
              <a:ext uri="{FF2B5EF4-FFF2-40B4-BE49-F238E27FC236}">
                <a16:creationId xmlns:a16="http://schemas.microsoft.com/office/drawing/2014/main" id="{524ECFCF-8CA8-1E44-A86A-56323803AA7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8121" y="1923752"/>
            <a:ext cx="8627757" cy="129599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EFCFB45-1493-4241-B895-4822047704BD}"/>
              </a:ext>
            </a:extLst>
          </p:cNvPr>
          <p:cNvSpPr/>
          <p:nvPr/>
        </p:nvSpPr>
        <p:spPr>
          <a:xfrm>
            <a:off x="6582383" y="1796374"/>
            <a:ext cx="2438767" cy="1621277"/>
          </a:xfrm>
          <a:custGeom>
            <a:avLst/>
            <a:gdLst>
              <a:gd name="connsiteX0" fmla="*/ 0 w 2438767"/>
              <a:gd name="connsiteY0" fmla="*/ 270218 h 1621277"/>
              <a:gd name="connsiteX1" fmla="*/ 270218 w 2438767"/>
              <a:gd name="connsiteY1" fmla="*/ 0 h 1621277"/>
              <a:gd name="connsiteX2" fmla="*/ 782767 w 2438767"/>
              <a:gd name="connsiteY2" fmla="*/ 0 h 1621277"/>
              <a:gd name="connsiteX3" fmla="*/ 1238367 w 2438767"/>
              <a:gd name="connsiteY3" fmla="*/ 0 h 1621277"/>
              <a:gd name="connsiteX4" fmla="*/ 1674983 w 2438767"/>
              <a:gd name="connsiteY4" fmla="*/ 0 h 1621277"/>
              <a:gd name="connsiteX5" fmla="*/ 2168549 w 2438767"/>
              <a:gd name="connsiteY5" fmla="*/ 0 h 1621277"/>
              <a:gd name="connsiteX6" fmla="*/ 2438767 w 2438767"/>
              <a:gd name="connsiteY6" fmla="*/ 270218 h 1621277"/>
              <a:gd name="connsiteX7" fmla="*/ 2438767 w 2438767"/>
              <a:gd name="connsiteY7" fmla="*/ 810639 h 1621277"/>
              <a:gd name="connsiteX8" fmla="*/ 2438767 w 2438767"/>
              <a:gd name="connsiteY8" fmla="*/ 1351059 h 1621277"/>
              <a:gd name="connsiteX9" fmla="*/ 2168549 w 2438767"/>
              <a:gd name="connsiteY9" fmla="*/ 1621277 h 1621277"/>
              <a:gd name="connsiteX10" fmla="*/ 1693966 w 2438767"/>
              <a:gd name="connsiteY10" fmla="*/ 1621277 h 1621277"/>
              <a:gd name="connsiteX11" fmla="*/ 1238367 w 2438767"/>
              <a:gd name="connsiteY11" fmla="*/ 1621277 h 1621277"/>
              <a:gd name="connsiteX12" fmla="*/ 725817 w 2438767"/>
              <a:gd name="connsiteY12" fmla="*/ 1621277 h 1621277"/>
              <a:gd name="connsiteX13" fmla="*/ 270218 w 2438767"/>
              <a:gd name="connsiteY13" fmla="*/ 1621277 h 1621277"/>
              <a:gd name="connsiteX14" fmla="*/ 0 w 2438767"/>
              <a:gd name="connsiteY14" fmla="*/ 1351059 h 1621277"/>
              <a:gd name="connsiteX15" fmla="*/ 0 w 2438767"/>
              <a:gd name="connsiteY15" fmla="*/ 799830 h 1621277"/>
              <a:gd name="connsiteX16" fmla="*/ 0 w 2438767"/>
              <a:gd name="connsiteY16" fmla="*/ 270218 h 162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38767" h="1621277" extrusionOk="0">
                <a:moveTo>
                  <a:pt x="0" y="270218"/>
                </a:moveTo>
                <a:cubicBezTo>
                  <a:pt x="-10116" y="114741"/>
                  <a:pt x="108255" y="4776"/>
                  <a:pt x="270218" y="0"/>
                </a:cubicBezTo>
                <a:cubicBezTo>
                  <a:pt x="448210" y="-25464"/>
                  <a:pt x="573577" y="30901"/>
                  <a:pt x="782767" y="0"/>
                </a:cubicBezTo>
                <a:cubicBezTo>
                  <a:pt x="991957" y="-30901"/>
                  <a:pt x="1088310" y="47852"/>
                  <a:pt x="1238367" y="0"/>
                </a:cubicBezTo>
                <a:cubicBezTo>
                  <a:pt x="1388424" y="-47852"/>
                  <a:pt x="1536638" y="42131"/>
                  <a:pt x="1674983" y="0"/>
                </a:cubicBezTo>
                <a:cubicBezTo>
                  <a:pt x="1813328" y="-42131"/>
                  <a:pt x="1967581" y="15528"/>
                  <a:pt x="2168549" y="0"/>
                </a:cubicBezTo>
                <a:cubicBezTo>
                  <a:pt x="2333116" y="-31549"/>
                  <a:pt x="2412217" y="116915"/>
                  <a:pt x="2438767" y="270218"/>
                </a:cubicBezTo>
                <a:cubicBezTo>
                  <a:pt x="2484876" y="403703"/>
                  <a:pt x="2415982" y="691508"/>
                  <a:pt x="2438767" y="810639"/>
                </a:cubicBezTo>
                <a:cubicBezTo>
                  <a:pt x="2461552" y="929770"/>
                  <a:pt x="2434262" y="1118156"/>
                  <a:pt x="2438767" y="1351059"/>
                </a:cubicBezTo>
                <a:cubicBezTo>
                  <a:pt x="2457246" y="1504739"/>
                  <a:pt x="2291303" y="1616994"/>
                  <a:pt x="2168549" y="1621277"/>
                </a:cubicBezTo>
                <a:cubicBezTo>
                  <a:pt x="1954124" y="1629082"/>
                  <a:pt x="1916492" y="1614407"/>
                  <a:pt x="1693966" y="1621277"/>
                </a:cubicBezTo>
                <a:cubicBezTo>
                  <a:pt x="1471440" y="1628147"/>
                  <a:pt x="1438463" y="1589649"/>
                  <a:pt x="1238367" y="1621277"/>
                </a:cubicBezTo>
                <a:cubicBezTo>
                  <a:pt x="1038271" y="1652905"/>
                  <a:pt x="955975" y="1607373"/>
                  <a:pt x="725817" y="1621277"/>
                </a:cubicBezTo>
                <a:cubicBezTo>
                  <a:pt x="495659" y="1635181"/>
                  <a:pt x="476789" y="1577772"/>
                  <a:pt x="270218" y="1621277"/>
                </a:cubicBezTo>
                <a:cubicBezTo>
                  <a:pt x="116070" y="1622083"/>
                  <a:pt x="-14914" y="1490005"/>
                  <a:pt x="0" y="1351059"/>
                </a:cubicBezTo>
                <a:cubicBezTo>
                  <a:pt x="-8480" y="1138554"/>
                  <a:pt x="59177" y="1071468"/>
                  <a:pt x="0" y="799830"/>
                </a:cubicBezTo>
                <a:cubicBezTo>
                  <a:pt x="-59177" y="528192"/>
                  <a:pt x="58131" y="515729"/>
                  <a:pt x="0" y="270218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E56C3-CE15-8645-A41F-009E3A7B82DD}"/>
              </a:ext>
            </a:extLst>
          </p:cNvPr>
          <p:cNvSpPr txBox="1"/>
          <p:nvPr/>
        </p:nvSpPr>
        <p:spPr>
          <a:xfrm>
            <a:off x="8125838" y="1457610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docker</a:t>
            </a:r>
          </a:p>
        </p:txBody>
      </p:sp>
    </p:spTree>
    <p:extLst>
      <p:ext uri="{BB962C8B-B14F-4D97-AF65-F5344CB8AC3E}">
        <p14:creationId xmlns:p14="http://schemas.microsoft.com/office/powerpoint/2010/main" val="3073794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8678D4-52E7-4846-AB02-5D2B7E76C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как услуга (</a:t>
            </a:r>
            <a:r>
              <a:rPr lang="en-US" dirty="0"/>
              <a:t>Model-as-a-Service)</a:t>
            </a:r>
          </a:p>
        </p:txBody>
      </p:sp>
      <p:pic>
        <p:nvPicPr>
          <p:cNvPr id="5" name="Google Shape;253;p39">
            <a:extLst>
              <a:ext uri="{FF2B5EF4-FFF2-40B4-BE49-F238E27FC236}">
                <a16:creationId xmlns:a16="http://schemas.microsoft.com/office/drawing/2014/main" id="{524ECFCF-8CA8-1E44-A86A-56323803AA7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5262"/>
          <a:stretch/>
        </p:blipFill>
        <p:spPr>
          <a:xfrm>
            <a:off x="5025957" y="1923752"/>
            <a:ext cx="3859921" cy="129599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FE56C3-CE15-8645-A41F-009E3A7B82DD}"/>
              </a:ext>
            </a:extLst>
          </p:cNvPr>
          <p:cNvSpPr txBox="1"/>
          <p:nvPr/>
        </p:nvSpPr>
        <p:spPr>
          <a:xfrm>
            <a:off x="8125838" y="1457610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docker</a:t>
            </a:r>
          </a:p>
        </p:txBody>
      </p:sp>
      <p:pic>
        <p:nvPicPr>
          <p:cNvPr id="7" name="Google Shape;253;p39">
            <a:extLst>
              <a:ext uri="{FF2B5EF4-FFF2-40B4-BE49-F238E27FC236}">
                <a16:creationId xmlns:a16="http://schemas.microsoft.com/office/drawing/2014/main" id="{20934D0F-ED24-384C-9CF9-476B70467D1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-165" t="-2721" r="66852" b="2721"/>
          <a:stretch/>
        </p:blipFill>
        <p:spPr>
          <a:xfrm>
            <a:off x="258122" y="1923752"/>
            <a:ext cx="2874185" cy="129599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loud 2">
            <a:extLst>
              <a:ext uri="{FF2B5EF4-FFF2-40B4-BE49-F238E27FC236}">
                <a16:creationId xmlns:a16="http://schemas.microsoft.com/office/drawing/2014/main" id="{996D210D-BB3B-3A41-AD0E-8FDEEDA3CC95}"/>
              </a:ext>
            </a:extLst>
          </p:cNvPr>
          <p:cNvSpPr/>
          <p:nvPr/>
        </p:nvSpPr>
        <p:spPr>
          <a:xfrm>
            <a:off x="3249038" y="2123849"/>
            <a:ext cx="1660188" cy="1095899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NGINX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8EFA462-80C5-914F-906E-7E24B181D21A}"/>
              </a:ext>
            </a:extLst>
          </p:cNvPr>
          <p:cNvSpPr/>
          <p:nvPr/>
        </p:nvSpPr>
        <p:spPr>
          <a:xfrm>
            <a:off x="6582383" y="1796374"/>
            <a:ext cx="2438767" cy="1621277"/>
          </a:xfrm>
          <a:custGeom>
            <a:avLst/>
            <a:gdLst>
              <a:gd name="connsiteX0" fmla="*/ 0 w 2438767"/>
              <a:gd name="connsiteY0" fmla="*/ 270218 h 1621277"/>
              <a:gd name="connsiteX1" fmla="*/ 270218 w 2438767"/>
              <a:gd name="connsiteY1" fmla="*/ 0 h 1621277"/>
              <a:gd name="connsiteX2" fmla="*/ 782767 w 2438767"/>
              <a:gd name="connsiteY2" fmla="*/ 0 h 1621277"/>
              <a:gd name="connsiteX3" fmla="*/ 1238367 w 2438767"/>
              <a:gd name="connsiteY3" fmla="*/ 0 h 1621277"/>
              <a:gd name="connsiteX4" fmla="*/ 1674983 w 2438767"/>
              <a:gd name="connsiteY4" fmla="*/ 0 h 1621277"/>
              <a:gd name="connsiteX5" fmla="*/ 2168549 w 2438767"/>
              <a:gd name="connsiteY5" fmla="*/ 0 h 1621277"/>
              <a:gd name="connsiteX6" fmla="*/ 2438767 w 2438767"/>
              <a:gd name="connsiteY6" fmla="*/ 270218 h 1621277"/>
              <a:gd name="connsiteX7" fmla="*/ 2438767 w 2438767"/>
              <a:gd name="connsiteY7" fmla="*/ 810639 h 1621277"/>
              <a:gd name="connsiteX8" fmla="*/ 2438767 w 2438767"/>
              <a:gd name="connsiteY8" fmla="*/ 1351059 h 1621277"/>
              <a:gd name="connsiteX9" fmla="*/ 2168549 w 2438767"/>
              <a:gd name="connsiteY9" fmla="*/ 1621277 h 1621277"/>
              <a:gd name="connsiteX10" fmla="*/ 1693966 w 2438767"/>
              <a:gd name="connsiteY10" fmla="*/ 1621277 h 1621277"/>
              <a:gd name="connsiteX11" fmla="*/ 1238367 w 2438767"/>
              <a:gd name="connsiteY11" fmla="*/ 1621277 h 1621277"/>
              <a:gd name="connsiteX12" fmla="*/ 725817 w 2438767"/>
              <a:gd name="connsiteY12" fmla="*/ 1621277 h 1621277"/>
              <a:gd name="connsiteX13" fmla="*/ 270218 w 2438767"/>
              <a:gd name="connsiteY13" fmla="*/ 1621277 h 1621277"/>
              <a:gd name="connsiteX14" fmla="*/ 0 w 2438767"/>
              <a:gd name="connsiteY14" fmla="*/ 1351059 h 1621277"/>
              <a:gd name="connsiteX15" fmla="*/ 0 w 2438767"/>
              <a:gd name="connsiteY15" fmla="*/ 799830 h 1621277"/>
              <a:gd name="connsiteX16" fmla="*/ 0 w 2438767"/>
              <a:gd name="connsiteY16" fmla="*/ 270218 h 162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38767" h="1621277" extrusionOk="0">
                <a:moveTo>
                  <a:pt x="0" y="270218"/>
                </a:moveTo>
                <a:cubicBezTo>
                  <a:pt x="-10116" y="114741"/>
                  <a:pt x="108255" y="4776"/>
                  <a:pt x="270218" y="0"/>
                </a:cubicBezTo>
                <a:cubicBezTo>
                  <a:pt x="448210" y="-25464"/>
                  <a:pt x="573577" y="30901"/>
                  <a:pt x="782767" y="0"/>
                </a:cubicBezTo>
                <a:cubicBezTo>
                  <a:pt x="991957" y="-30901"/>
                  <a:pt x="1088310" y="47852"/>
                  <a:pt x="1238367" y="0"/>
                </a:cubicBezTo>
                <a:cubicBezTo>
                  <a:pt x="1388424" y="-47852"/>
                  <a:pt x="1536638" y="42131"/>
                  <a:pt x="1674983" y="0"/>
                </a:cubicBezTo>
                <a:cubicBezTo>
                  <a:pt x="1813328" y="-42131"/>
                  <a:pt x="1967581" y="15528"/>
                  <a:pt x="2168549" y="0"/>
                </a:cubicBezTo>
                <a:cubicBezTo>
                  <a:pt x="2333116" y="-31549"/>
                  <a:pt x="2412217" y="116915"/>
                  <a:pt x="2438767" y="270218"/>
                </a:cubicBezTo>
                <a:cubicBezTo>
                  <a:pt x="2484876" y="403703"/>
                  <a:pt x="2415982" y="691508"/>
                  <a:pt x="2438767" y="810639"/>
                </a:cubicBezTo>
                <a:cubicBezTo>
                  <a:pt x="2461552" y="929770"/>
                  <a:pt x="2434262" y="1118156"/>
                  <a:pt x="2438767" y="1351059"/>
                </a:cubicBezTo>
                <a:cubicBezTo>
                  <a:pt x="2457246" y="1504739"/>
                  <a:pt x="2291303" y="1616994"/>
                  <a:pt x="2168549" y="1621277"/>
                </a:cubicBezTo>
                <a:cubicBezTo>
                  <a:pt x="1954124" y="1629082"/>
                  <a:pt x="1916492" y="1614407"/>
                  <a:pt x="1693966" y="1621277"/>
                </a:cubicBezTo>
                <a:cubicBezTo>
                  <a:pt x="1471440" y="1628147"/>
                  <a:pt x="1438463" y="1589649"/>
                  <a:pt x="1238367" y="1621277"/>
                </a:cubicBezTo>
                <a:cubicBezTo>
                  <a:pt x="1038271" y="1652905"/>
                  <a:pt x="955975" y="1607373"/>
                  <a:pt x="725817" y="1621277"/>
                </a:cubicBezTo>
                <a:cubicBezTo>
                  <a:pt x="495659" y="1635181"/>
                  <a:pt x="476789" y="1577772"/>
                  <a:pt x="270218" y="1621277"/>
                </a:cubicBezTo>
                <a:cubicBezTo>
                  <a:pt x="116070" y="1622083"/>
                  <a:pt x="-14914" y="1490005"/>
                  <a:pt x="0" y="1351059"/>
                </a:cubicBezTo>
                <a:cubicBezTo>
                  <a:pt x="-8480" y="1138554"/>
                  <a:pt x="59177" y="1071468"/>
                  <a:pt x="0" y="799830"/>
                </a:cubicBezTo>
                <a:cubicBezTo>
                  <a:pt x="-59177" y="528192"/>
                  <a:pt x="58131" y="515729"/>
                  <a:pt x="0" y="270218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758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1"/>
          <p:cNvSpPr txBox="1">
            <a:spLocks noGrp="1"/>
          </p:cNvSpPr>
          <p:nvPr>
            <p:ph type="title"/>
          </p:nvPr>
        </p:nvSpPr>
        <p:spPr>
          <a:xfrm>
            <a:off x="365658" y="343980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b="1">
                <a:latin typeface="Arial"/>
                <a:ea typeface="Arial"/>
                <a:cs typeface="Arial"/>
                <a:sym typeface="Arial"/>
              </a:rPr>
              <a:t>REST API</a:t>
            </a:r>
            <a:endParaRPr/>
          </a:p>
        </p:txBody>
      </p:sp>
      <p:sp>
        <p:nvSpPr>
          <p:cNvPr id="264" name="Google Shape;264;p41"/>
          <p:cNvSpPr txBox="1"/>
          <p:nvPr/>
        </p:nvSpPr>
        <p:spPr>
          <a:xfrm>
            <a:off x="365659" y="1362506"/>
            <a:ext cx="6469644" cy="1885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REST </a:t>
            </a:r>
            <a:r>
              <a:rPr lang="ru-RU" sz="2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ru-RU" sz="20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</a:t>
            </a:r>
            <a:r>
              <a:rPr lang="ru-RU" sz="20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presentational</a:t>
            </a:r>
            <a:r>
              <a:rPr lang="ru-RU" sz="2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ru-RU" sz="20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ru-RU" sz="20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tate</a:t>
            </a:r>
            <a:r>
              <a:rPr lang="ru-RU" sz="2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ru-RU" sz="20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ru-RU" sz="20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ransfer</a:t>
            </a:r>
            <a:r>
              <a:rPr lang="ru-RU" sz="2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—</a:t>
            </a:r>
            <a:endParaRPr sz="20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2700" marR="5080" lvl="0" indent="0" algn="l" rtl="0">
              <a:lnSpc>
                <a:spcPct val="120000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lang="ru-RU" sz="2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«передача состояния представления») —  </a:t>
            </a:r>
            <a:r>
              <a:rPr lang="ru-RU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архитектурный стиль </a:t>
            </a:r>
            <a:r>
              <a:rPr lang="ru-RU" sz="2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взаимодействия  компонентов распределённого приложения</a:t>
            </a:r>
            <a:endParaRPr lang="en-US" sz="20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2700" marR="5080" lvl="0" indent="0" algn="l" rtl="0">
              <a:lnSpc>
                <a:spcPct val="120000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lang="en-US" sz="2000" dirty="0"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ru-RU" sz="2000" dirty="0">
                <a:latin typeface="Helvetica Neue"/>
                <a:ea typeface="Helvetica Neue"/>
                <a:cs typeface="Helvetica Neue"/>
                <a:sym typeface="Helvetica Neue"/>
              </a:rPr>
              <a:t>набор правил)</a:t>
            </a:r>
            <a:endParaRPr sz="20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5" name="Google Shape;265;p41"/>
          <p:cNvSpPr txBox="1"/>
          <p:nvPr/>
        </p:nvSpPr>
        <p:spPr>
          <a:xfrm>
            <a:off x="365658" y="3888847"/>
            <a:ext cx="6991984" cy="51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3975" rIns="0" bIns="0" anchor="t" anchorCtr="0">
            <a:spAutoFit/>
          </a:bodyPr>
          <a:lstStyle/>
          <a:p>
            <a:pPr marL="12700" marR="5080" lvl="0" indent="0" algn="l" rtl="0">
              <a:lnSpc>
                <a:spcPct val="1495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RESTful</a:t>
            </a:r>
            <a:r>
              <a:rPr lang="ru-RU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 службы, не нарушающие  ограничений REST</a:t>
            </a:r>
            <a:endParaRPr sz="20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6" name="Google Shape;26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22979" y="902452"/>
            <a:ext cx="2563280" cy="224716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1"/>
          <p:cNvSpPr txBox="1"/>
          <p:nvPr/>
        </p:nvSpPr>
        <p:spPr>
          <a:xfrm>
            <a:off x="5209742" y="3228502"/>
            <a:ext cx="39342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1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b="0" i="0" u="none" strike="noStrike" cap="none" dirty="0" err="1">
                <a:solidFill>
                  <a:srgbClr val="000000"/>
                </a:solidFill>
                <a:latin typeface="SimSun"/>
                <a:ea typeface="SimSun"/>
                <a:cs typeface="SimSun"/>
                <a:sym typeface="SimSun"/>
              </a:rPr>
              <a:t>https</a:t>
            </a:r>
            <a:r>
              <a:rPr lang="ru-RU" sz="1500" b="0" i="0" u="none" strike="noStrike" cap="none" dirty="0">
                <a:solidFill>
                  <a:srgbClr val="000000"/>
                </a:solidFill>
                <a:latin typeface="SimSun"/>
                <a:ea typeface="SimSun"/>
                <a:cs typeface="SimSun"/>
                <a:sym typeface="SimSun"/>
              </a:rPr>
              <a:t>://</a:t>
            </a:r>
            <a:r>
              <a:rPr lang="ru-RU" sz="1500" b="0" i="0" u="none" strike="noStrike" cap="none" dirty="0" err="1">
                <a:solidFill>
                  <a:srgbClr val="000000"/>
                </a:solidFill>
                <a:latin typeface="SimSun"/>
                <a:ea typeface="SimSun"/>
                <a:cs typeface="SimSun"/>
                <a:sym typeface="SimSun"/>
              </a:rPr>
              <a:t>www.ics.uci.edu</a:t>
            </a:r>
            <a:r>
              <a:rPr lang="ru-RU" sz="1500" b="0" i="0" u="none" strike="noStrike" cap="none" dirty="0">
                <a:solidFill>
                  <a:srgbClr val="000000"/>
                </a:solidFill>
                <a:latin typeface="SimSun"/>
                <a:ea typeface="SimSun"/>
                <a:cs typeface="SimSun"/>
                <a:sym typeface="SimSun"/>
              </a:rPr>
              <a:t>/~</a:t>
            </a:r>
            <a:r>
              <a:rPr lang="ru-RU" sz="1500" b="0" i="0" u="none" strike="noStrike" cap="none" dirty="0" err="1">
                <a:solidFill>
                  <a:srgbClr val="000000"/>
                </a:solidFill>
                <a:latin typeface="SimSun"/>
                <a:ea typeface="SimSun"/>
                <a:cs typeface="SimSun"/>
                <a:sym typeface="SimSun"/>
              </a:rPr>
              <a:t>fielding</a:t>
            </a:r>
            <a:r>
              <a:rPr lang="ru-RU" sz="1500" b="0" i="0" u="none" strike="noStrike" cap="none" dirty="0">
                <a:solidFill>
                  <a:srgbClr val="000000"/>
                </a:solidFill>
                <a:latin typeface="SimSun"/>
                <a:ea typeface="SimSun"/>
                <a:cs typeface="SimSun"/>
                <a:sym typeface="SimSun"/>
              </a:rPr>
              <a:t>/  </a:t>
            </a:r>
            <a:r>
              <a:rPr lang="ru-RU" sz="1500" b="0" i="0" u="none" strike="noStrike" cap="none" dirty="0" err="1">
                <a:solidFill>
                  <a:srgbClr val="000000"/>
                </a:solidFill>
                <a:latin typeface="SimSun"/>
                <a:ea typeface="SimSun"/>
                <a:cs typeface="SimSun"/>
                <a:sym typeface="SimSun"/>
              </a:rPr>
              <a:t>pubs</a:t>
            </a:r>
            <a:r>
              <a:rPr lang="ru-RU" sz="1500" b="0" i="0" u="none" strike="noStrike" cap="none" dirty="0">
                <a:solidFill>
                  <a:srgbClr val="000000"/>
                </a:solidFill>
                <a:latin typeface="SimSun"/>
                <a:ea typeface="SimSun"/>
                <a:cs typeface="SimSun"/>
                <a:sym typeface="SimSun"/>
              </a:rPr>
              <a:t>/</a:t>
            </a:r>
            <a:r>
              <a:rPr lang="ru-RU" sz="1500" b="0" i="0" u="none" strike="noStrike" cap="none" dirty="0" err="1">
                <a:solidFill>
                  <a:srgbClr val="000000"/>
                </a:solidFill>
                <a:latin typeface="SimSun"/>
                <a:ea typeface="SimSun"/>
                <a:cs typeface="SimSun"/>
                <a:sym typeface="SimSun"/>
              </a:rPr>
              <a:t>dissertation</a:t>
            </a:r>
            <a:r>
              <a:rPr lang="ru-RU" sz="1500" b="0" i="0" u="none" strike="noStrike" cap="none" dirty="0">
                <a:solidFill>
                  <a:srgbClr val="000000"/>
                </a:solidFill>
                <a:latin typeface="SimSun"/>
                <a:ea typeface="SimSun"/>
                <a:cs typeface="SimSun"/>
                <a:sym typeface="SimSun"/>
              </a:rPr>
              <a:t>/</a:t>
            </a:r>
            <a:r>
              <a:rPr lang="ru-RU" sz="1500" b="0" i="0" u="none" strike="noStrike" cap="none" dirty="0" err="1">
                <a:solidFill>
                  <a:srgbClr val="000000"/>
                </a:solidFill>
                <a:latin typeface="SimSun"/>
                <a:ea typeface="SimSun"/>
                <a:cs typeface="SimSun"/>
                <a:sym typeface="SimSun"/>
              </a:rPr>
              <a:t>rest_arch_style.htm</a:t>
            </a:r>
            <a:endParaRPr sz="1500" b="0" i="0" u="none" strike="noStrike" cap="none" dirty="0">
              <a:solidFill>
                <a:srgbClr val="000000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title"/>
          </p:nvPr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2100"/>
              <a:t>Проверить, идет ли запись</a:t>
            </a:r>
            <a:endParaRPr sz="2100"/>
          </a:p>
        </p:txBody>
      </p:sp>
      <p:sp>
        <p:nvSpPr>
          <p:cNvPr id="132" name="Google Shape;132;p31"/>
          <p:cNvSpPr txBox="1">
            <a:spLocks noGrp="1"/>
          </p:cNvSpPr>
          <p:nvPr>
            <p:ph type="title"/>
          </p:nvPr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000"/>
              <a:t>Меня хорошо видно</a:t>
            </a:r>
            <a:endParaRPr sz="4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4000"/>
              <a:t>&amp;&amp; слышно?</a:t>
            </a:r>
            <a:endParaRPr sz="4000"/>
          </a:p>
        </p:txBody>
      </p:sp>
      <p:pic>
        <p:nvPicPr>
          <p:cNvPr id="133" name="Google Shape;133;p31"/>
          <p:cNvPicPr preferRelativeResize="0"/>
          <p:nvPr/>
        </p:nvPicPr>
        <p:blipFill rotWithShape="1">
          <a:blip r:embed="rId3">
            <a:alphaModFix/>
          </a:blip>
          <a:srcRect l="99" r="98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2375" y="3520050"/>
            <a:ext cx="525600" cy="5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1"/>
          <p:cNvSpPr txBox="1"/>
          <p:nvPr/>
        </p:nvSpPr>
        <p:spPr>
          <a:xfrm>
            <a:off x="1514225" y="34596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Ставим “+”, если все хорошо</a:t>
            </a:r>
            <a:b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“-”, если есть проблемы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b="1">
                <a:latin typeface="Arial"/>
                <a:ea typeface="Arial"/>
                <a:cs typeface="Arial"/>
                <a:sym typeface="Arial"/>
              </a:rPr>
              <a:t>REST API</a:t>
            </a:r>
            <a:endParaRPr/>
          </a:p>
        </p:txBody>
      </p:sp>
      <p:pic>
        <p:nvPicPr>
          <p:cNvPr id="273" name="Google Shape;273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1478" y="1114647"/>
            <a:ext cx="7241044" cy="29142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ED2DBD-97D9-6A4D-A914-4CAA96C4618A}"/>
              </a:ext>
            </a:extLst>
          </p:cNvPr>
          <p:cNvSpPr txBox="1"/>
          <p:nvPr/>
        </p:nvSpPr>
        <p:spPr>
          <a:xfrm>
            <a:off x="3424136" y="2516221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xml</a:t>
            </a:r>
          </a:p>
          <a:p>
            <a:pPr algn="ctr"/>
            <a:r>
              <a:rPr lang="en-US" dirty="0"/>
              <a:t>…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b="1">
                <a:latin typeface="Arial"/>
                <a:ea typeface="Arial"/>
                <a:cs typeface="Arial"/>
                <a:sym typeface="Arial"/>
              </a:rPr>
              <a:t>Ресурс</a:t>
            </a:r>
            <a:endParaRPr/>
          </a:p>
        </p:txBody>
      </p:sp>
      <p:sp>
        <p:nvSpPr>
          <p:cNvPr id="279" name="Google Shape;279;p43"/>
          <p:cNvSpPr txBox="1"/>
          <p:nvPr/>
        </p:nvSpPr>
        <p:spPr>
          <a:xfrm>
            <a:off x="500550" y="1426624"/>
            <a:ext cx="8520600" cy="2072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4000" marR="0" lvl="0" indent="-21653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44"/>
              <a:buFont typeface="Lucida Sans"/>
              <a:buChar char="●"/>
            </a:pPr>
            <a:r>
              <a:rPr lang="ru-RU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Всё сущее является ресурсом</a:t>
            </a: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54000" marR="0" lvl="0" indent="-216534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244"/>
              <a:buFont typeface="Lucida Sans"/>
              <a:buChar char="●"/>
            </a:pPr>
            <a:r>
              <a:rPr lang="ru-RU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Каждый ресурс должен иметь уникальный URL</a:t>
            </a: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69900" marR="0" lvl="1" indent="-216534" algn="l" rtl="0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rgbClr val="000000"/>
              </a:buClr>
              <a:buSzPts val="1244"/>
              <a:buFont typeface="Lucida Sans"/>
              <a:buChar char="●"/>
            </a:pPr>
            <a:r>
              <a:rPr lang="ru-RU" sz="2800" b="0" i="1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/api/posts/12345 </a:t>
            </a:r>
            <a:r>
              <a:rPr lang="ru-RU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ресурс</a:t>
            </a: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69900" marR="0" lvl="1" indent="-216534" algn="l" rtl="0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Clr>
                <a:srgbClr val="000000"/>
              </a:buClr>
              <a:buSzPts val="1244"/>
              <a:buFont typeface="Lucida Sans"/>
              <a:buChar char="●"/>
            </a:pPr>
            <a:r>
              <a:rPr lang="ru-RU" sz="2800" b="0" i="1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/api/posts/ </a:t>
            </a:r>
            <a:r>
              <a:rPr lang="ru-RU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коллекция ресурсов</a:t>
            </a: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b="1">
                <a:latin typeface="Arial"/>
                <a:ea typeface="Arial"/>
                <a:cs typeface="Arial"/>
                <a:sym typeface="Arial"/>
              </a:rPr>
              <a:t>Семантика HTTP методов</a:t>
            </a:r>
            <a:endParaRPr/>
          </a:p>
        </p:txBody>
      </p:sp>
      <p:sp>
        <p:nvSpPr>
          <p:cNvPr id="285" name="Google Shape;285;p44"/>
          <p:cNvSpPr txBox="1"/>
          <p:nvPr/>
        </p:nvSpPr>
        <p:spPr>
          <a:xfrm>
            <a:off x="500550" y="1426624"/>
            <a:ext cx="6858000" cy="2469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4000" marR="0" lvl="0" indent="-21653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44"/>
              <a:buFont typeface="Lucida Sans"/>
              <a:buChar char="●"/>
            </a:pPr>
            <a:r>
              <a:rPr lang="ru-RU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GET </a:t>
            </a:r>
            <a:r>
              <a:rPr lang="ru-RU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– получить состояние ресурса</a:t>
            </a: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54000" marR="0" lvl="0" indent="-216534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244"/>
              <a:buFont typeface="Lucida Sans"/>
              <a:buChar char="●"/>
            </a:pPr>
            <a:r>
              <a:rPr lang="ru-RU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 </a:t>
            </a:r>
            <a:r>
              <a:rPr lang="ru-RU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– создать ресурс</a:t>
            </a: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54000" marR="0" lvl="0" indent="-216534" algn="l" rtl="0">
              <a:lnSpc>
                <a:spcPct val="100000"/>
              </a:lnSpc>
              <a:spcBef>
                <a:spcPts val="1689"/>
              </a:spcBef>
              <a:spcAft>
                <a:spcPts val="0"/>
              </a:spcAft>
              <a:buClr>
                <a:srgbClr val="000000"/>
              </a:buClr>
              <a:buSzPts val="1244"/>
              <a:buFont typeface="Lucida Sans"/>
              <a:buChar char="●"/>
            </a:pPr>
            <a:r>
              <a:rPr lang="ru-RU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PUT </a:t>
            </a:r>
            <a:r>
              <a:rPr lang="ru-RU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– обновить ресурс</a:t>
            </a: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54000" marR="0" lvl="0" indent="-216534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244"/>
              <a:buFont typeface="Lucida Sans"/>
              <a:buChar char="●"/>
            </a:pPr>
            <a:r>
              <a:rPr lang="ru-RU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DELETE </a:t>
            </a:r>
            <a:r>
              <a:rPr lang="ru-RU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– удалить ресурс</a:t>
            </a: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b="1">
                <a:latin typeface="Arial"/>
                <a:ea typeface="Arial"/>
                <a:cs typeface="Arial"/>
                <a:sym typeface="Arial"/>
              </a:rPr>
              <a:t>Семантика HTTP методов</a:t>
            </a:r>
            <a:endParaRPr/>
          </a:p>
        </p:txBody>
      </p:sp>
      <p:pic>
        <p:nvPicPr>
          <p:cNvPr id="291" name="Google Shape;291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5951" y="1127760"/>
            <a:ext cx="7292098" cy="3289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b="1">
                <a:latin typeface="Arial"/>
                <a:ea typeface="Arial"/>
                <a:cs typeface="Arial"/>
                <a:sym typeface="Arial"/>
              </a:rPr>
              <a:t>Требования к архитектуре REST</a:t>
            </a:r>
            <a:endParaRPr/>
          </a:p>
        </p:txBody>
      </p:sp>
      <p:sp>
        <p:nvSpPr>
          <p:cNvPr id="297" name="Google Shape;297;p46"/>
          <p:cNvSpPr txBox="1"/>
          <p:nvPr/>
        </p:nvSpPr>
        <p:spPr>
          <a:xfrm>
            <a:off x="500550" y="1082039"/>
            <a:ext cx="7856100" cy="38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85140" marR="0" lvl="0" indent="-45493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ru-RU"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Модель клиент – сервер</a:t>
            </a:r>
            <a:endParaRPr sz="2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27990" marR="0" lvl="0" indent="-415925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2000"/>
              <a:buAutoNum type="arabicParenR"/>
            </a:pPr>
            <a:r>
              <a:rPr lang="ru-RU"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Отсутствие состояния</a:t>
            </a:r>
            <a:endParaRPr sz="2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27990" marR="0" lvl="0" indent="-415925" algn="l" rtl="0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SzPts val="2000"/>
              <a:buAutoNum type="arabicParenR"/>
            </a:pPr>
            <a:r>
              <a:rPr lang="ru-RU"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Кэширование</a:t>
            </a:r>
            <a:endParaRPr sz="2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27990" marR="0" lvl="0" indent="-415925" algn="l" rtl="0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SzPts val="2000"/>
              <a:buAutoNum type="arabicParenR"/>
            </a:pPr>
            <a:r>
              <a:rPr lang="ru-RU"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Единообразие интерфейса</a:t>
            </a:r>
            <a:endParaRPr sz="2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43890" marR="0" lvl="1" indent="-415925" algn="l" rtl="0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arenR"/>
            </a:pPr>
            <a:r>
              <a:rPr lang="ru-RU"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Идентификация ресурсов (URI)</a:t>
            </a:r>
            <a:endParaRPr sz="2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43890" marR="0" lvl="1" indent="-415925" algn="l" rtl="0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arenR"/>
            </a:pPr>
            <a:r>
              <a:rPr lang="ru-RU"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Манипуляция ресурсами через представления</a:t>
            </a:r>
            <a:endParaRPr sz="2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43890" marR="0" lvl="1" indent="-415925" algn="l" rtl="0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arenR"/>
            </a:pPr>
            <a:r>
              <a:rPr lang="ru-RU"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«Самоописываемые» сообщения</a:t>
            </a:r>
            <a:endParaRPr sz="2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43890" marR="0" lvl="1" indent="-415925" algn="l" rtl="0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arenR"/>
            </a:pPr>
            <a:r>
              <a:rPr lang="ru-RU"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HATEOAS (</a:t>
            </a:r>
            <a:r>
              <a:rPr lang="ru-RU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ru-RU"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ypermedia </a:t>
            </a:r>
            <a:r>
              <a:rPr lang="ru-RU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ru-RU"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 </a:t>
            </a:r>
            <a:r>
              <a:rPr lang="ru-RU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ru-RU"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 </a:t>
            </a:r>
            <a:r>
              <a:rPr lang="ru-RU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ru-RU"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ngine </a:t>
            </a:r>
            <a:r>
              <a:rPr lang="ru-RU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ru-RU"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 </a:t>
            </a:r>
            <a:r>
              <a:rPr lang="ru-RU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ru-RU"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pplication </a:t>
            </a:r>
            <a:r>
              <a:rPr lang="ru-RU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ru-RU"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tate)</a:t>
            </a:r>
            <a:endParaRPr sz="2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27990" marR="0" lvl="1" indent="-415925" algn="l" rtl="0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arenR"/>
            </a:pPr>
            <a:r>
              <a:rPr lang="ru-RU"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Слои</a:t>
            </a:r>
            <a:endParaRPr sz="2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27990" marR="0" lvl="1" indent="-415925" algn="l" rtl="0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arenR"/>
            </a:pPr>
            <a:r>
              <a:rPr lang="ru-RU"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Код по требованию (опционально)</a:t>
            </a:r>
            <a:endParaRPr sz="2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7"/>
          <p:cNvSpPr txBox="1">
            <a:spLocks noGrp="1"/>
          </p:cNvSpPr>
          <p:nvPr>
            <p:ph type="title"/>
          </p:nvPr>
        </p:nvSpPr>
        <p:spPr>
          <a:xfrm>
            <a:off x="463634" y="178324"/>
            <a:ext cx="8779425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Гипермедиа как средство изменения состояния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303" name="Google Shape;303;p47"/>
          <p:cNvSpPr txBox="1"/>
          <p:nvPr/>
        </p:nvSpPr>
        <p:spPr>
          <a:xfrm>
            <a:off x="463634" y="931324"/>
            <a:ext cx="739258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508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REST-клиент обращается к фиксированному URL, сервер  возвращает ресурсы для последующих действий.</a:t>
            </a:r>
            <a:endParaRPr sz="2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4" name="Google Shape;304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7522" y="1639210"/>
            <a:ext cx="6411647" cy="83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39696" y="2571750"/>
            <a:ext cx="6227285" cy="2247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8"/>
          <p:cNvSpPr txBox="1">
            <a:spLocks noGrp="1"/>
          </p:cNvSpPr>
          <p:nvPr>
            <p:ph type="title"/>
          </p:nvPr>
        </p:nvSpPr>
        <p:spPr>
          <a:xfrm>
            <a:off x="463634" y="178324"/>
            <a:ext cx="8779425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Гипермедиа как средство изменения состояния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311" name="Google Shape;311;p48"/>
          <p:cNvSpPr txBox="1"/>
          <p:nvPr/>
        </p:nvSpPr>
        <p:spPr>
          <a:xfrm>
            <a:off x="463634" y="931324"/>
            <a:ext cx="739258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508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REST-клиент обращается к фиксированному URL, сервер  возвращает ресурсы для последующих действий.</a:t>
            </a:r>
            <a:endParaRPr sz="2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2" name="Google Shape;312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7522" y="1639210"/>
            <a:ext cx="6411647" cy="83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8010" y="2594586"/>
            <a:ext cx="6421872" cy="1817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b="1">
                <a:latin typeface="Arial"/>
                <a:ea typeface="Arial"/>
                <a:cs typeface="Arial"/>
                <a:sym typeface="Arial"/>
              </a:rPr>
              <a:t>Преимущества</a:t>
            </a:r>
            <a:endParaRPr/>
          </a:p>
        </p:txBody>
      </p:sp>
      <p:sp>
        <p:nvSpPr>
          <p:cNvPr id="319" name="Google Shape;319;p49"/>
          <p:cNvSpPr txBox="1"/>
          <p:nvPr/>
        </p:nvSpPr>
        <p:spPr>
          <a:xfrm>
            <a:off x="500550" y="1105475"/>
            <a:ext cx="7703100" cy="36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55600" marR="3618865" lvl="0" indent="-342900" algn="l" rtl="0">
              <a:lnSpc>
                <a:spcPct val="122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Надёжность</a:t>
            </a:r>
            <a:endParaRPr/>
          </a:p>
          <a:p>
            <a:pPr marL="355600" marR="3618865" lvl="0" indent="-342900" algn="l" rtl="0">
              <a:lnSpc>
                <a:spcPct val="1229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Производительнос</a:t>
            </a:r>
            <a:r>
              <a:rPr lang="ru-RU" sz="2400">
                <a:latin typeface="Helvetica Neue"/>
                <a:ea typeface="Helvetica Neue"/>
                <a:cs typeface="Helvetica Neue"/>
                <a:sym typeface="Helvetica Neue"/>
              </a:rPr>
              <a:t>т</a:t>
            </a:r>
            <a:r>
              <a:rPr lang="ru-RU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ь</a:t>
            </a:r>
            <a:endParaRPr/>
          </a:p>
          <a:p>
            <a:pPr marL="355600" marR="3618865" lvl="0" indent="-342900" algn="l" rtl="0">
              <a:lnSpc>
                <a:spcPct val="1229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Масштабируемость</a:t>
            </a:r>
            <a:endParaRPr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55600" marR="5080" lvl="0" indent="-342900" algn="l" rtl="0">
              <a:lnSpc>
                <a:spcPct val="1229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Прозрачность системы взаимодействия</a:t>
            </a:r>
            <a:endParaRPr/>
          </a:p>
          <a:p>
            <a:pPr marL="355600" marR="5080" lvl="0" indent="-342900" algn="l" rtl="0">
              <a:lnSpc>
                <a:spcPct val="1229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Простота интерфейсов</a:t>
            </a:r>
            <a:endParaRPr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55600" marR="1400810" lvl="0" indent="-342900" algn="l" rtl="0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Портативность компонентов</a:t>
            </a:r>
            <a:endParaRPr/>
          </a:p>
          <a:p>
            <a:pPr marL="355600" marR="1400810" lvl="0" indent="-342900" algn="l" rtl="0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Легкость внесения изменений</a:t>
            </a:r>
            <a:endParaRPr/>
          </a:p>
          <a:p>
            <a:pPr marL="355600" marR="1400810" lvl="0" indent="-342900" algn="l" rtl="0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Способность эволюционировать</a:t>
            </a:r>
            <a:endParaRPr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b="1">
                <a:latin typeface="Arial"/>
                <a:ea typeface="Arial"/>
                <a:cs typeface="Arial"/>
                <a:sym typeface="Arial"/>
              </a:rPr>
              <a:t>Фреймворки</a:t>
            </a:r>
            <a:endParaRPr/>
          </a:p>
        </p:txBody>
      </p:sp>
      <p:sp>
        <p:nvSpPr>
          <p:cNvPr id="331" name="Google Shape;331;p51"/>
          <p:cNvSpPr txBox="1"/>
          <p:nvPr/>
        </p:nvSpPr>
        <p:spPr>
          <a:xfrm>
            <a:off x="500550" y="1121824"/>
            <a:ext cx="5082540" cy="1572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4000" marR="0" lvl="0" indent="-2165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7"/>
              <a:buFont typeface="Lucida Sans"/>
              <a:buChar char="●"/>
            </a:pPr>
            <a:r>
              <a:rPr lang="ru-RU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Flask (</a:t>
            </a:r>
            <a:r>
              <a:rPr lang="ru-RU" sz="2400" b="0" i="0" u="sng" strike="noStrike" cap="none">
                <a:solidFill>
                  <a:srgbClr val="18B5ED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flask.palletsprojects.com</a:t>
            </a:r>
            <a:r>
              <a:rPr lang="ru-RU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54000" marR="0" lvl="0" indent="-216535" algn="l" rtl="0">
              <a:lnSpc>
                <a:spcPct val="100000"/>
              </a:lnSpc>
              <a:spcBef>
                <a:spcPts val="1455"/>
              </a:spcBef>
              <a:spcAft>
                <a:spcPts val="0"/>
              </a:spcAft>
              <a:buClr>
                <a:srgbClr val="000000"/>
              </a:buClr>
              <a:buSzPts val="1087"/>
              <a:buFont typeface="Lucida Sans"/>
              <a:buChar char="●"/>
            </a:pPr>
            <a:r>
              <a:rPr lang="ru-RU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FastAPI (</a:t>
            </a:r>
            <a:r>
              <a:rPr lang="ru-RU" sz="2400" b="0" i="0" u="sng" strike="noStrike" cap="none">
                <a:solidFill>
                  <a:srgbClr val="18B5ED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fastapi.tiangolo.com</a:t>
            </a:r>
            <a:r>
              <a:rPr lang="ru-RU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54000" marR="0" lvl="0" indent="-216535" algn="l" rtl="0">
              <a:lnSpc>
                <a:spcPct val="100000"/>
              </a:lnSpc>
              <a:spcBef>
                <a:spcPts val="1445"/>
              </a:spcBef>
              <a:spcAft>
                <a:spcPts val="0"/>
              </a:spcAft>
              <a:buClr>
                <a:srgbClr val="000000"/>
              </a:buClr>
              <a:buSzPts val="1087"/>
              <a:buFont typeface="Lucida Sans"/>
              <a:buChar char="●"/>
            </a:pPr>
            <a:r>
              <a:rPr lang="ru-RU" sz="2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Django (</a:t>
            </a:r>
            <a:r>
              <a:rPr lang="ru-RU" sz="2400" b="0" i="0" u="sng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www.djangoproject.com</a:t>
            </a:r>
            <a:r>
              <a:rPr lang="ru-RU" sz="2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b="1">
                <a:latin typeface="Arial"/>
                <a:ea typeface="Arial"/>
                <a:cs typeface="Arial"/>
                <a:sym typeface="Arial"/>
              </a:rPr>
              <a:t>Клиенты</a:t>
            </a:r>
            <a:endParaRPr/>
          </a:p>
        </p:txBody>
      </p:sp>
      <p:sp>
        <p:nvSpPr>
          <p:cNvPr id="337" name="Google Shape;337;p52"/>
          <p:cNvSpPr txBox="1"/>
          <p:nvPr/>
        </p:nvSpPr>
        <p:spPr>
          <a:xfrm>
            <a:off x="500550" y="1121824"/>
            <a:ext cx="5082540" cy="1572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4000" marR="0" lvl="0" indent="-2165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7"/>
              <a:buFont typeface="Lucida Sans"/>
              <a:buChar char="●"/>
            </a:pPr>
            <a:r>
              <a:rPr lang="ru-RU" sz="2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cURL</a:t>
            </a:r>
            <a:r>
              <a:rPr lang="ru-RU" sz="2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</a:t>
            </a:r>
            <a:r>
              <a:rPr lang="ru-RU" sz="2400" b="0" i="0" u="sng" strike="noStrike" cap="none" dirty="0">
                <a:solidFill>
                  <a:srgbClr val="18B5ED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curl.se</a:t>
            </a:r>
            <a:r>
              <a:rPr lang="ru-RU" sz="2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2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54000" marR="0" lvl="0" indent="-216535" algn="l" rtl="0">
              <a:lnSpc>
                <a:spcPct val="100000"/>
              </a:lnSpc>
              <a:spcBef>
                <a:spcPts val="1455"/>
              </a:spcBef>
              <a:spcAft>
                <a:spcPts val="0"/>
              </a:spcAft>
              <a:buClr>
                <a:srgbClr val="000000"/>
              </a:buClr>
              <a:buSzPts val="1087"/>
              <a:buFont typeface="Lucida Sans"/>
              <a:buChar char="●"/>
            </a:pPr>
            <a:r>
              <a:rPr lang="ru-RU" sz="2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Insomnia</a:t>
            </a:r>
            <a:r>
              <a:rPr lang="ru-RU" sz="2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</a:t>
            </a:r>
            <a:r>
              <a:rPr lang="ru-RU" sz="2400" b="0" i="0" u="sng" strike="noStrike" cap="none" dirty="0">
                <a:solidFill>
                  <a:srgbClr val="18B5ED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insomnia.rest</a:t>
            </a:r>
            <a:r>
              <a:rPr lang="ru-RU" sz="2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2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54000" marR="0" lvl="0" indent="-216535" algn="l" rtl="0">
              <a:lnSpc>
                <a:spcPct val="100000"/>
              </a:lnSpc>
              <a:spcBef>
                <a:spcPts val="1445"/>
              </a:spcBef>
              <a:spcAft>
                <a:spcPts val="0"/>
              </a:spcAft>
              <a:buClr>
                <a:srgbClr val="000000"/>
              </a:buClr>
              <a:buSzPts val="1087"/>
              <a:buFont typeface="Lucida Sans"/>
              <a:buChar char="●"/>
            </a:pPr>
            <a:r>
              <a:rPr lang="ru-RU" sz="2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Postman</a:t>
            </a:r>
            <a:r>
              <a:rPr lang="ru-RU" sz="2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</a:t>
            </a:r>
            <a:r>
              <a:rPr lang="ru-RU" sz="2400" b="0" i="0" u="sng" strike="noStrike" cap="none" dirty="0">
                <a:solidFill>
                  <a:srgbClr val="18B5ED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www.postman.com</a:t>
            </a:r>
            <a:r>
              <a:rPr lang="ru-RU" sz="2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2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Basic</a:t>
            </a:r>
            <a:br>
              <a:rPr lang="en-US" dirty="0"/>
            </a:br>
            <a:r>
              <a:rPr lang="ru-RU" sz="2400" dirty="0"/>
              <a:t>Развертывания моделей машинного обучения - создание </a:t>
            </a:r>
            <a:r>
              <a:rPr lang="en-US" sz="2400" dirty="0"/>
              <a:t>API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Google Shape;209;p48">
            <a:extLst>
              <a:ext uri="{FF2B5EF4-FFF2-40B4-BE49-F238E27FC236}">
                <a16:creationId xmlns:a16="http://schemas.microsoft.com/office/drawing/2014/main" id="{F9D74D6E-4B24-7043-95C1-5ECC1C800B2C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-US" sz="5400" b="1" dirty="0">
                <a:latin typeface="Roboto"/>
                <a:ea typeface="Roboto"/>
                <a:cs typeface="Roboto"/>
                <a:sym typeface="Roboto"/>
              </a:rPr>
              <a:t>API</a:t>
            </a:r>
            <a:endParaRPr lang="en-US" sz="4900" dirty="0"/>
          </a:p>
        </p:txBody>
      </p:sp>
    </p:spTree>
    <p:extLst>
      <p:ext uri="{BB962C8B-B14F-4D97-AF65-F5344CB8AC3E}">
        <p14:creationId xmlns:p14="http://schemas.microsoft.com/office/powerpoint/2010/main" val="1512078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dirty="0">
                <a:latin typeface="Arial"/>
                <a:cs typeface="Arial"/>
                <a:sym typeface="Arial"/>
              </a:rPr>
              <a:t>Фреймворки</a:t>
            </a:r>
            <a:endParaRPr dirty="0"/>
          </a:p>
        </p:txBody>
      </p:sp>
      <p:pic>
        <p:nvPicPr>
          <p:cNvPr id="357" name="Google Shape;357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49881" y="1937174"/>
            <a:ext cx="3243088" cy="126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FDE9D-3AB7-E345-BA61-98EB96991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23" y="1830041"/>
            <a:ext cx="4116646" cy="148341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b="1" dirty="0">
                <a:latin typeface="Arial"/>
                <a:ea typeface="Arial"/>
                <a:cs typeface="Arial"/>
                <a:sym typeface="Arial"/>
              </a:rPr>
              <a:t>Пример модели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979D2F-EA46-F641-83AF-2615A537E241}"/>
              </a:ext>
            </a:extLst>
          </p:cNvPr>
          <p:cNvSpPr txBox="1"/>
          <p:nvPr/>
        </p:nvSpPr>
        <p:spPr>
          <a:xfrm>
            <a:off x="500550" y="1485089"/>
            <a:ext cx="34099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Примитивная тестовая модель</a:t>
            </a:r>
          </a:p>
          <a:p>
            <a:endParaRPr lang="ru-RU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fit() -&gt; bool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predict() -&gt; 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B7F16B-6DDB-9642-B4A7-CC289BEEA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940" y="1057072"/>
            <a:ext cx="5070059" cy="388322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b="1" dirty="0">
                <a:latin typeface="Arial"/>
                <a:ea typeface="Arial"/>
                <a:cs typeface="Arial"/>
                <a:sym typeface="Arial"/>
              </a:rPr>
              <a:t>Пример </a:t>
            </a: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Flask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979D2F-EA46-F641-83AF-2615A537E241}"/>
              </a:ext>
            </a:extLst>
          </p:cNvPr>
          <p:cNvSpPr txBox="1"/>
          <p:nvPr/>
        </p:nvSpPr>
        <p:spPr>
          <a:xfrm>
            <a:off x="500550" y="1485089"/>
            <a:ext cx="4071451" cy="2327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Создаем объект приложения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Создаем объект модели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Создаем пути обработки запросов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Запускаем приложение как веб сервер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gunicorn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dummy_flask_api:app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--bind 5001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--reload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B5782C-F29C-F644-A014-3E9AAEDC2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069" y="0"/>
            <a:ext cx="430993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6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b="1" dirty="0">
                <a:latin typeface="Arial"/>
                <a:ea typeface="Arial"/>
                <a:cs typeface="Arial"/>
                <a:sym typeface="Arial"/>
              </a:rPr>
              <a:t>Пример </a:t>
            </a: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Fas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tAPI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979D2F-EA46-F641-83AF-2615A537E241}"/>
              </a:ext>
            </a:extLst>
          </p:cNvPr>
          <p:cNvSpPr txBox="1"/>
          <p:nvPr/>
        </p:nvSpPr>
        <p:spPr>
          <a:xfrm>
            <a:off x="500550" y="1485089"/>
            <a:ext cx="4071451" cy="2327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Создаем объект приложения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Создаем объект модели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Создаем пути обработки запросов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Запускаем приложение как веб сервер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uvicorn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dummy_fast_api:app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--port: 5002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--reload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1AF392-F138-2140-9014-7172F30DDC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0" r="7711"/>
          <a:stretch/>
        </p:blipFill>
        <p:spPr>
          <a:xfrm>
            <a:off x="4280170" y="0"/>
            <a:ext cx="486383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Практика</a:t>
            </a:r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Список материалов для изучения</a:t>
            </a:r>
            <a:endParaRPr dirty="0"/>
          </a:p>
        </p:txBody>
      </p:sp>
      <p:sp>
        <p:nvSpPr>
          <p:cNvPr id="408" name="Google Shape;408;p71"/>
          <p:cNvSpPr txBox="1">
            <a:spLocks noGrp="1"/>
          </p:cNvSpPr>
          <p:nvPr>
            <p:ph type="body" idx="4294967295"/>
          </p:nvPr>
        </p:nvSpPr>
        <p:spPr>
          <a:xfrm>
            <a:off x="381000" y="895350"/>
            <a:ext cx="8610600" cy="3968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88950" indent="-342900">
              <a:buSzPts val="1300"/>
              <a:buFont typeface="+mj-lt"/>
              <a:buAutoNum type="arabicPeriod"/>
            </a:pPr>
            <a:r>
              <a:rPr lang="en-US" sz="1800" b="1" dirty="0"/>
              <a:t>Flask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ru-RU" sz="1400" dirty="0"/>
              <a:t>Учебник по </a:t>
            </a:r>
            <a:r>
              <a:rPr lang="en-US" sz="1400" dirty="0"/>
              <a:t>Flask: </a:t>
            </a:r>
            <a:r>
              <a:rPr lang="en-US" sz="1400" dirty="0">
                <a:hlinkClick r:id="rId3"/>
              </a:rPr>
              <a:t>https://habr.com/ru/articles/346306/</a:t>
            </a:r>
            <a:r>
              <a:rPr lang="en-US" sz="1400" dirty="0"/>
              <a:t> 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en-US" sz="1800" b="1" dirty="0" err="1"/>
              <a:t>FastAPI</a:t>
            </a:r>
            <a:endParaRPr lang="ru-RU" sz="1800" b="1" dirty="0"/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ru-RU" sz="1400" dirty="0"/>
              <a:t>Простой </a:t>
            </a:r>
            <a:r>
              <a:rPr lang="en-US" sz="1400" dirty="0"/>
              <a:t>ML </a:t>
            </a:r>
            <a:r>
              <a:rPr lang="ru-RU" sz="1400" dirty="0"/>
              <a:t>веб-сервис на </a:t>
            </a:r>
            <a:r>
              <a:rPr lang="en-US" sz="1400" dirty="0" err="1"/>
              <a:t>FastAPI</a:t>
            </a:r>
            <a:r>
              <a:rPr lang="ru-RU" sz="1400" dirty="0"/>
              <a:t>: </a:t>
            </a:r>
            <a:r>
              <a:rPr lang="en-US" sz="1400" dirty="0">
                <a:hlinkClick r:id="rId4"/>
              </a:rPr>
              <a:t>https://habr.com/ru/articles/729380/</a:t>
            </a:r>
            <a:endParaRPr lang="en-US" sz="1400" dirty="0"/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ru-RU" sz="1400" dirty="0"/>
              <a:t>Знакомство с </a:t>
            </a:r>
            <a:r>
              <a:rPr lang="en-US" sz="1400" dirty="0" err="1"/>
              <a:t>FastAPI</a:t>
            </a:r>
            <a:r>
              <a:rPr lang="en-US" sz="1400" dirty="0"/>
              <a:t> </a:t>
            </a:r>
            <a:r>
              <a:rPr lang="en-US" sz="1400" dirty="0">
                <a:hlinkClick r:id="rId5"/>
              </a:rPr>
              <a:t>https://habr.com/ru/articles/488468/</a:t>
            </a:r>
            <a:r>
              <a:rPr lang="en-US" sz="1400" dirty="0"/>
              <a:t> 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488950" indent="-342900">
              <a:buSzPts val="1300"/>
              <a:buFont typeface="+mj-lt"/>
              <a:buAutoNum type="arabicPeriod"/>
            </a:pPr>
            <a:r>
              <a:rPr lang="ru-RU" b="1" dirty="0"/>
              <a:t>Ресурсы</a:t>
            </a:r>
            <a:r>
              <a:rPr lang="en-US" b="1" dirty="0"/>
              <a:t> </a:t>
            </a:r>
            <a:r>
              <a:rPr lang="ru-RU" b="1" dirty="0"/>
              <a:t>для тестирования </a:t>
            </a:r>
            <a:r>
              <a:rPr lang="en-US" b="1" dirty="0"/>
              <a:t>API</a:t>
            </a:r>
            <a:endParaRPr lang="ru-RU" b="1" dirty="0"/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en-US" sz="1400" dirty="0">
                <a:hlinkClick r:id="rId6"/>
              </a:rPr>
              <a:t>Swagger</a:t>
            </a:r>
            <a:endParaRPr lang="en-US" sz="1400" dirty="0"/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en-US" sz="1400" dirty="0">
                <a:hlinkClick r:id="rId7"/>
              </a:rPr>
              <a:t>WSGI </a:t>
            </a:r>
            <a:r>
              <a:rPr lang="ru-RU" sz="1400" dirty="0">
                <a:hlinkClick r:id="rId7"/>
              </a:rPr>
              <a:t>Серверы</a:t>
            </a:r>
            <a:endParaRPr lang="ru-RU" sz="1400" dirty="0"/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ru-RU" sz="1400" dirty="0">
                <a:hlinkClick r:id="rId8"/>
              </a:rPr>
              <a:t>Запуск через </a:t>
            </a:r>
            <a:r>
              <a:rPr lang="en-US" sz="1400" dirty="0">
                <a:hlinkClick r:id="rId8"/>
              </a:rPr>
              <a:t>uvicorn</a:t>
            </a:r>
            <a:endParaRPr lang="en-US" sz="1400" dirty="0"/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en-US" sz="1400" dirty="0">
                <a:hlinkClick r:id="rId9"/>
              </a:rPr>
              <a:t>Postman</a:t>
            </a:r>
            <a:endParaRPr lang="en-US" sz="1400" dirty="0"/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en-US" sz="1400" dirty="0">
                <a:hlinkClick r:id="rId10"/>
              </a:rPr>
              <a:t>Insomnia</a:t>
            </a:r>
            <a:endParaRPr lang="en-US" sz="14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6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559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800"/>
              <a:t>Заполните, пожалуйста,</a:t>
            </a:r>
            <a:endParaRPr sz="3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/>
              <a:t>опрос о занятии</a:t>
            </a:r>
            <a:endParaRPr sz="3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/>
              <a:t>по ссылке в чате</a:t>
            </a:r>
            <a:endParaRPr sz="3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3200" b="1"/>
              <a:t>Правила вебинара</a:t>
            </a:r>
            <a:endParaRPr sz="3200" b="1"/>
          </a:p>
        </p:txBody>
      </p:sp>
      <p:pic>
        <p:nvPicPr>
          <p:cNvPr id="151" name="Google Shape;15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9512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281613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2626905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3"/>
          <p:cNvSpPr txBox="1"/>
          <p:nvPr/>
        </p:nvSpPr>
        <p:spPr>
          <a:xfrm>
            <a:off x="1654525" y="12522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33"/>
          <p:cNvSpPr txBox="1"/>
          <p:nvPr/>
        </p:nvSpPr>
        <p:spPr>
          <a:xfrm>
            <a:off x="1654525" y="2631918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3"/>
          <p:cNvSpPr txBox="1"/>
          <p:nvPr/>
        </p:nvSpPr>
        <p:spPr>
          <a:xfrm>
            <a:off x="1654525" y="39750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33"/>
          <p:cNvSpPr/>
          <p:nvPr/>
        </p:nvSpPr>
        <p:spPr>
          <a:xfrm>
            <a:off x="6046275" y="-8050"/>
            <a:ext cx="30975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3"/>
          <p:cNvSpPr txBox="1"/>
          <p:nvPr/>
        </p:nvSpPr>
        <p:spPr>
          <a:xfrm>
            <a:off x="6344063" y="1052963"/>
            <a:ext cx="204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Условные </a:t>
            </a:r>
            <a:endParaRPr sz="20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обозначения</a:t>
            </a:r>
            <a:endParaRPr sz="20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38593" y="1912032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3"/>
          <p:cNvSpPr txBox="1"/>
          <p:nvPr/>
        </p:nvSpPr>
        <p:spPr>
          <a:xfrm>
            <a:off x="6829363" y="1898744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Индивидуально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3" name="Google Shape;163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8593" y="2392126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3"/>
          <p:cNvSpPr txBox="1"/>
          <p:nvPr/>
        </p:nvSpPr>
        <p:spPr>
          <a:xfrm>
            <a:off x="6829363" y="2291099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Время, необходимое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 активность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" name="Google Shape;165;p3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8593" y="2872220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3"/>
          <p:cNvSpPr txBox="1"/>
          <p:nvPr/>
        </p:nvSpPr>
        <p:spPr>
          <a:xfrm>
            <a:off x="6829363" y="2873300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p3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38593" y="3352314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3"/>
          <p:cNvSpPr txBox="1"/>
          <p:nvPr/>
        </p:nvSpPr>
        <p:spPr>
          <a:xfrm>
            <a:off x="6829363" y="3359347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Говорим голосом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9" name="Google Shape;169;p3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38593" y="3832409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3"/>
          <p:cNvSpPr txBox="1"/>
          <p:nvPr/>
        </p:nvSpPr>
        <p:spPr>
          <a:xfrm>
            <a:off x="6829363" y="3827568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Документ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1" name="Google Shape;171;p3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38593" y="4312503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/>
          <p:nvPr/>
        </p:nvSpPr>
        <p:spPr>
          <a:xfrm>
            <a:off x="6829363" y="4223086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Ответьте себе или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задайте вопрос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87" name="Google Shape;187;p36"/>
          <p:cNvSpPr/>
          <p:nvPr/>
        </p:nvSpPr>
        <p:spPr>
          <a:xfrm>
            <a:off x="786525" y="120552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Знакомство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36"/>
          <p:cNvSpPr/>
          <p:nvPr/>
        </p:nvSpPr>
        <p:spPr>
          <a:xfrm>
            <a:off x="787125" y="1785042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sz="13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Model-as-a-Service</a:t>
            </a:r>
            <a:endParaRPr lang="en-US" sz="1300" b="0" i="0" u="none" strike="noStrike" cap="none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36"/>
          <p:cNvSpPr/>
          <p:nvPr/>
        </p:nvSpPr>
        <p:spPr>
          <a:xfrm>
            <a:off x="787125" y="2364559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Понятие </a:t>
            </a: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REST API</a:t>
            </a:r>
            <a:endParaRPr lang="en-US" sz="1300" b="0" i="0" u="none" strike="noStrike" cap="none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36"/>
          <p:cNvSpPr/>
          <p:nvPr/>
        </p:nvSpPr>
        <p:spPr>
          <a:xfrm>
            <a:off x="786525" y="2944076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FlaskAPI</a:t>
            </a:r>
            <a:endParaRPr sz="1300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36"/>
          <p:cNvSpPr/>
          <p:nvPr/>
        </p:nvSpPr>
        <p:spPr>
          <a:xfrm>
            <a:off x="786525" y="3523593"/>
            <a:ext cx="3384900" cy="376201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latin typeface="Roboto"/>
                <a:ea typeface="Roboto"/>
                <a:cs typeface="Roboto"/>
                <a:sym typeface="Roboto"/>
              </a:rPr>
              <a:t>FastAPI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36"/>
          <p:cNvSpPr/>
          <p:nvPr/>
        </p:nvSpPr>
        <p:spPr>
          <a:xfrm>
            <a:off x="786525" y="4103113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 Курсе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3" name="Google Shape;193;p36"/>
          <p:cNvCxnSpPr>
            <a:stCxn id="187" idx="1"/>
            <a:endCxn id="188" idx="1"/>
          </p:cNvCxnSpPr>
          <p:nvPr/>
        </p:nvCxnSpPr>
        <p:spPr>
          <a:xfrm rot="10800000" flipH="1" flipV="1">
            <a:off x="786525" y="1393624"/>
            <a:ext cx="600" cy="579517"/>
          </a:xfrm>
          <a:prstGeom prst="curvedConnector3">
            <a:avLst>
              <a:gd name="adj1" fmla="val -381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36"/>
          <p:cNvCxnSpPr>
            <a:stCxn id="188" idx="1"/>
            <a:endCxn id="189" idx="1"/>
          </p:cNvCxnSpPr>
          <p:nvPr/>
        </p:nvCxnSpPr>
        <p:spPr>
          <a:xfrm rot="10800000" flipV="1">
            <a:off x="787125" y="1973141"/>
            <a:ext cx="12700" cy="579517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36"/>
          <p:cNvCxnSpPr>
            <a:cxnSpLocks/>
            <a:stCxn id="189" idx="1"/>
            <a:endCxn id="190" idx="1"/>
          </p:cNvCxnSpPr>
          <p:nvPr/>
        </p:nvCxnSpPr>
        <p:spPr>
          <a:xfrm rot="10800000" flipV="1">
            <a:off x="786525" y="2552658"/>
            <a:ext cx="600" cy="579517"/>
          </a:xfrm>
          <a:prstGeom prst="curvedConnector3">
            <a:avLst>
              <a:gd name="adj1" fmla="val 382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6" name="Google Shape;196;p36"/>
          <p:cNvCxnSpPr>
            <a:cxnSpLocks/>
            <a:stCxn id="190" idx="1"/>
            <a:endCxn id="191" idx="1"/>
          </p:cNvCxnSpPr>
          <p:nvPr/>
        </p:nvCxnSpPr>
        <p:spPr>
          <a:xfrm rot="10800000" flipV="1">
            <a:off x="786525" y="3132176"/>
            <a:ext cx="12700" cy="579518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36"/>
          <p:cNvCxnSpPr>
            <a:cxnSpLocks/>
            <a:stCxn id="191" idx="1"/>
            <a:endCxn id="192" idx="1"/>
          </p:cNvCxnSpPr>
          <p:nvPr/>
        </p:nvCxnSpPr>
        <p:spPr>
          <a:xfrm rot="10800000" flipV="1">
            <a:off x="786525" y="3711693"/>
            <a:ext cx="12700" cy="579519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59C3565-F2E8-AD49-A78E-94F0F801E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598" y="3320276"/>
            <a:ext cx="3588850" cy="12952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8E23B6-B809-0A4E-8726-011E255D1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348" y="1107741"/>
            <a:ext cx="3597928" cy="202443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6"/>
          <p:cNvSpPr txBox="1">
            <a:spLocks noGrp="1"/>
          </p:cNvSpPr>
          <p:nvPr>
            <p:ph type="body" idx="4294967295"/>
          </p:nvPr>
        </p:nvSpPr>
        <p:spPr>
          <a:xfrm>
            <a:off x="560550" y="1665950"/>
            <a:ext cx="7723800" cy="1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Как вас зовут? Откуда вы? </a:t>
            </a:r>
            <a:endParaRPr sz="1800">
              <a:solidFill>
                <a:srgbClr val="1E1F2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Ваш опыт работы в IT?</a:t>
            </a:r>
            <a:endParaRPr sz="1800">
              <a:solidFill>
                <a:srgbClr val="1E1F2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С какой основной целью вы записались на занятие?</a:t>
            </a:r>
            <a:endParaRPr sz="1800">
              <a:solidFill>
                <a:srgbClr val="1E1F2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</p:txBody>
      </p:sp>
      <p:sp>
        <p:nvSpPr>
          <p:cNvPr id="297" name="Google Shape;297;p6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Расскажите о себе</a:t>
            </a:r>
            <a:endParaRPr/>
          </a:p>
        </p:txBody>
      </p:sp>
      <p:pic>
        <p:nvPicPr>
          <p:cNvPr id="298" name="Google Shape;298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827" y="341257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6852" y="3412581"/>
            <a:ext cx="620721" cy="620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8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О</a:t>
            </a:r>
            <a:r>
              <a:rPr lang="ru"/>
              <a:t>б ОТУС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9"/>
          <p:cNvSpPr txBox="1"/>
          <p:nvPr/>
        </p:nvSpPr>
        <p:spPr>
          <a:xfrm>
            <a:off x="500550" y="330725"/>
            <a:ext cx="85206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 компании</a:t>
            </a:r>
            <a:endParaRPr sz="3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69"/>
          <p:cNvSpPr txBox="1"/>
          <p:nvPr/>
        </p:nvSpPr>
        <p:spPr>
          <a:xfrm>
            <a:off x="1170350" y="1933625"/>
            <a:ext cx="47181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ОТУС специализируется на обучении в IT.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Наша фишка — продвинутые программы для специалистов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с опытом и быстрый запуск курсов по новым набирающим популярность технологиям.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69"/>
          <p:cNvSpPr txBox="1"/>
          <p:nvPr/>
        </p:nvSpPr>
        <p:spPr>
          <a:xfrm>
            <a:off x="1170350" y="1562224"/>
            <a:ext cx="183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Сфера</a:t>
            </a:r>
            <a:endParaRPr sz="1700" b="1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69"/>
          <p:cNvSpPr txBox="1"/>
          <p:nvPr/>
        </p:nvSpPr>
        <p:spPr>
          <a:xfrm>
            <a:off x="1170350" y="3423925"/>
            <a:ext cx="58626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Наши партнеры современные технологичные компании.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А обучение и открытые материалы привлекают специалистов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разных грейдов: junior, middle, senior, lead.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69"/>
          <p:cNvSpPr txBox="1"/>
          <p:nvPr/>
        </p:nvSpPr>
        <p:spPr>
          <a:xfrm>
            <a:off x="1170350" y="3052524"/>
            <a:ext cx="183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Клиенты</a:t>
            </a:r>
            <a:endParaRPr sz="1700" b="1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4" name="Google Shape;334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994" y="1677925"/>
            <a:ext cx="394400" cy="3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9994" y="3144375"/>
            <a:ext cx="394400" cy="3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69"/>
          <p:cNvPicPr preferRelativeResize="0"/>
          <p:nvPr/>
        </p:nvPicPr>
        <p:blipFill rotWithShape="1">
          <a:blip r:embed="rId5">
            <a:alphaModFix/>
          </a:blip>
          <a:srcRect l="1114" r="1124"/>
          <a:stretch/>
        </p:blipFill>
        <p:spPr>
          <a:xfrm>
            <a:off x="6031050" y="0"/>
            <a:ext cx="3112951" cy="261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Образование в ОТУС</a:t>
            </a:r>
            <a:endParaRPr/>
          </a:p>
        </p:txBody>
      </p:sp>
      <p:sp>
        <p:nvSpPr>
          <p:cNvPr id="342" name="Google Shape;342;p70"/>
          <p:cNvSpPr txBox="1">
            <a:spLocks noGrp="1"/>
          </p:cNvSpPr>
          <p:nvPr>
            <p:ph type="body" idx="4294967295"/>
          </p:nvPr>
        </p:nvSpPr>
        <p:spPr>
          <a:xfrm>
            <a:off x="1483350" y="2056253"/>
            <a:ext cx="49998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</a:rPr>
              <a:t>OTUS имеет образовательную лицензию, поэтому наши курсы являются программами повышения квалификации и профессиональной переподготовки. 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343" name="Google Shape;343;p70"/>
          <p:cNvSpPr txBox="1">
            <a:spLocks noGrp="1"/>
          </p:cNvSpPr>
          <p:nvPr>
            <p:ph type="body" idx="4294967295"/>
          </p:nvPr>
        </p:nvSpPr>
        <p:spPr>
          <a:xfrm>
            <a:off x="1483350" y="1579994"/>
            <a:ext cx="26745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000" b="1">
                <a:solidFill>
                  <a:srgbClr val="FF7700"/>
                </a:solidFill>
              </a:rPr>
              <a:t>Программы курсов</a:t>
            </a:r>
            <a:endParaRPr sz="2000" b="1">
              <a:solidFill>
                <a:srgbClr val="FF7700"/>
              </a:solidFill>
            </a:endParaRPr>
          </a:p>
        </p:txBody>
      </p:sp>
      <p:pic>
        <p:nvPicPr>
          <p:cNvPr id="344" name="Google Shape;344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1675" y="1564400"/>
            <a:ext cx="396000" cy="3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925</TotalTime>
  <Words>1008</Words>
  <Application>Microsoft Macintosh PowerPoint</Application>
  <PresentationFormat>On-screen Show (16:9)</PresentationFormat>
  <Paragraphs>206</Paragraphs>
  <Slides>37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Roboto</vt:lpstr>
      <vt:lpstr>Lucida Sans</vt:lpstr>
      <vt:lpstr>Helvetica Neue</vt:lpstr>
      <vt:lpstr>Arial</vt:lpstr>
      <vt:lpstr>Courier New</vt:lpstr>
      <vt:lpstr>Bradley Hand</vt:lpstr>
      <vt:lpstr>SimSun</vt:lpstr>
      <vt:lpstr>Georgia</vt:lpstr>
      <vt:lpstr>Светлая тема</vt:lpstr>
      <vt:lpstr>ML Advanced Развертывания моделей машинного обучения - создание API</vt:lpstr>
      <vt:lpstr>Проверить, идет ли запись</vt:lpstr>
      <vt:lpstr>ML Basic Развертывания моделей машинного обучения - создание API</vt:lpstr>
      <vt:lpstr>Правила вебинара</vt:lpstr>
      <vt:lpstr>Маршрут вебинара</vt:lpstr>
      <vt:lpstr>Расскажите о себе</vt:lpstr>
      <vt:lpstr>Об ОТУС</vt:lpstr>
      <vt:lpstr>PowerPoint Presentation</vt:lpstr>
      <vt:lpstr>Образование в ОТУС</vt:lpstr>
      <vt:lpstr>Напишите, пожалуйста, в чат подходящую цифру</vt:lpstr>
      <vt:lpstr>Знакомство</vt:lpstr>
      <vt:lpstr>Команда курса</vt:lpstr>
      <vt:lpstr>Команда курса</vt:lpstr>
      <vt:lpstr>REST API</vt:lpstr>
      <vt:lpstr>А зачем вообще нам это нужно?</vt:lpstr>
      <vt:lpstr>Модель как услуга (Model-as-a-Service)</vt:lpstr>
      <vt:lpstr>Модель как услуга (Model-as-a-Service)</vt:lpstr>
      <vt:lpstr>Модель как услуга (Model-as-a-Service)</vt:lpstr>
      <vt:lpstr>REST API</vt:lpstr>
      <vt:lpstr>REST API</vt:lpstr>
      <vt:lpstr>Ресурс</vt:lpstr>
      <vt:lpstr>Семантика HTTP методов</vt:lpstr>
      <vt:lpstr>Семантика HTTP методов</vt:lpstr>
      <vt:lpstr>Требования к архитектуре REST</vt:lpstr>
      <vt:lpstr>Гипермедиа как средство изменения состояния</vt:lpstr>
      <vt:lpstr>Гипермедиа как средство изменения состояния</vt:lpstr>
      <vt:lpstr>Преимущества</vt:lpstr>
      <vt:lpstr>Фреймворки</vt:lpstr>
      <vt:lpstr>Клиенты</vt:lpstr>
      <vt:lpstr>API</vt:lpstr>
      <vt:lpstr>Фреймворки</vt:lpstr>
      <vt:lpstr>Пример модели</vt:lpstr>
      <vt:lpstr>Пример Flask</vt:lpstr>
      <vt:lpstr>Пример FastAPI</vt:lpstr>
      <vt:lpstr>Практика</vt:lpstr>
      <vt:lpstr>Список материалов для изучения</vt:lpstr>
      <vt:lpstr>Заполните, пожалуйста, опрос о занятии по ссылке в чате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Advanced Production Code проекта на примере задачи классификации/регрессии, Virtual environments, dependency management, pypi/gemfur</dc:title>
  <cp:lastModifiedBy>Стурейко Игорь Олегович</cp:lastModifiedBy>
  <cp:revision>28</cp:revision>
  <dcterms:modified xsi:type="dcterms:W3CDTF">2024-09-09T09:08:54Z</dcterms:modified>
</cp:coreProperties>
</file>